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9" r:id="rId23"/>
    <p:sldId id="280" r:id="rId24"/>
    <p:sldId id="281" r:id="rId25"/>
    <p:sldId id="284" r:id="rId26"/>
    <p:sldId id="286" r:id="rId27"/>
    <p:sldId id="287" r:id="rId28"/>
    <p:sldId id="288" r:id="rId29"/>
    <p:sldId id="289" r:id="rId30"/>
    <p:sldId id="290" r:id="rId31"/>
    <p:sldId id="291" r:id="rId32"/>
    <p:sldId id="29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5" autoAdjust="0"/>
    <p:restoredTop sz="94660"/>
  </p:normalViewPr>
  <p:slideViewPr>
    <p:cSldViewPr snapToGrid="0">
      <p:cViewPr varScale="1">
        <p:scale>
          <a:sx n="67" d="100"/>
          <a:sy n="67" d="100"/>
        </p:scale>
        <p:origin x="45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4212D9B-4BB9-48F0-84CF-A903663B637B}" type="datetimeFigureOut">
              <a:rPr lang="en-CA" smtClean="0"/>
              <a:t>2020-03-07</a:t>
            </a:fld>
            <a:endParaRPr lang="en-CA"/>
          </a:p>
        </p:txBody>
      </p:sp>
      <p:sp>
        <p:nvSpPr>
          <p:cNvPr id="5" name="Footer Placeholder 4"/>
          <p:cNvSpPr>
            <a:spLocks noGrp="1"/>
          </p:cNvSpPr>
          <p:nvPr>
            <p:ph type="ftr" sz="quarter" idx="11"/>
          </p:nvPr>
        </p:nvSpPr>
        <p:spPr>
          <a:xfrm>
            <a:off x="3962399" y="5870575"/>
            <a:ext cx="4893958" cy="377825"/>
          </a:xfrm>
        </p:spPr>
        <p:txBody>
          <a:bodyPr/>
          <a:lstStyle/>
          <a:p>
            <a:endParaRPr lang="en-CA"/>
          </a:p>
        </p:txBody>
      </p:sp>
      <p:sp>
        <p:nvSpPr>
          <p:cNvPr id="6" name="Slide Number Placeholder 5"/>
          <p:cNvSpPr>
            <a:spLocks noGrp="1"/>
          </p:cNvSpPr>
          <p:nvPr>
            <p:ph type="sldNum" sz="quarter" idx="12"/>
          </p:nvPr>
        </p:nvSpPr>
        <p:spPr>
          <a:xfrm>
            <a:off x="10608958" y="5870575"/>
            <a:ext cx="551167" cy="377825"/>
          </a:xfrm>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11860553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212D9B-4BB9-48F0-84CF-A903663B637B}" type="datetimeFigureOut">
              <a:rPr lang="en-CA" smtClean="0"/>
              <a:t>2020-03-07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814494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212D9B-4BB9-48F0-84CF-A903663B637B}" type="datetimeFigureOut">
              <a:rPr lang="en-CA" smtClean="0"/>
              <a:t>2020-03-07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3117995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212D9B-4BB9-48F0-84CF-A903663B637B}" type="datetimeFigureOut">
              <a:rPr lang="en-CA" smtClean="0"/>
              <a:t>2020-03-07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3556185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212D9B-4BB9-48F0-84CF-A903663B637B}" type="datetimeFigureOut">
              <a:rPr lang="en-CA" smtClean="0"/>
              <a:t>2020-03-07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2964978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212D9B-4BB9-48F0-84CF-A903663B637B}" type="datetimeFigureOut">
              <a:rPr lang="en-CA" smtClean="0"/>
              <a:t>2020-03-07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179189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212D9B-4BB9-48F0-84CF-A903663B637B}" type="datetimeFigureOut">
              <a:rPr lang="en-CA" smtClean="0"/>
              <a:t>2020-03-07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1854408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12D9B-4BB9-48F0-84CF-A903663B637B}" type="datetimeFigureOut">
              <a:rPr lang="en-CA" smtClean="0"/>
              <a:t>2020-03-07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F93276-71FB-4358-B5DA-E91A42F54E7F}" type="slidenum">
              <a:rPr lang="en-CA" smtClean="0"/>
              <a:t>‹#›</a:t>
            </a:fld>
            <a:endParaRPr lang="en-CA"/>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968704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12D9B-4BB9-48F0-84CF-A903663B637B}" type="datetimeFigureOut">
              <a:rPr lang="en-CA" smtClean="0"/>
              <a:t>2020-03-07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2466618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12D9B-4BB9-48F0-84CF-A903663B637B}" type="datetimeFigureOut">
              <a:rPr lang="en-CA" smtClean="0"/>
              <a:t>2020-03-07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1503333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212D9B-4BB9-48F0-84CF-A903663B637B}" type="datetimeFigureOut">
              <a:rPr lang="en-CA" smtClean="0"/>
              <a:t>2020-03-07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3694954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212D9B-4BB9-48F0-84CF-A903663B637B}" type="datetimeFigureOut">
              <a:rPr lang="en-CA" smtClean="0"/>
              <a:t>2020-03-07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265668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212D9B-4BB9-48F0-84CF-A903663B637B}" type="datetimeFigureOut">
              <a:rPr lang="en-CA" smtClean="0"/>
              <a:t>2020-03-07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3011779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212D9B-4BB9-48F0-84CF-A903663B637B}" type="datetimeFigureOut">
              <a:rPr lang="en-CA" smtClean="0"/>
              <a:t>2020-03-07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2609877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4212D9B-4BB9-48F0-84CF-A903663B637B}" type="datetimeFigureOut">
              <a:rPr lang="en-CA" smtClean="0"/>
              <a:t>2020-03-07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359074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212D9B-4BB9-48F0-84CF-A903663B637B}" type="datetimeFigureOut">
              <a:rPr lang="en-CA" smtClean="0"/>
              <a:t>2020-03-07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1546793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212D9B-4BB9-48F0-84CF-A903663B637B}" type="datetimeFigureOut">
              <a:rPr lang="en-CA" smtClean="0"/>
              <a:t>2020-03-07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4F93276-71FB-4358-B5DA-E91A42F54E7F}" type="slidenum">
              <a:rPr lang="en-CA" smtClean="0"/>
              <a:t>‹#›</a:t>
            </a:fld>
            <a:endParaRPr lang="en-CA"/>
          </a:p>
        </p:txBody>
      </p:sp>
    </p:spTree>
    <p:extLst>
      <p:ext uri="{BB962C8B-B14F-4D97-AF65-F5344CB8AC3E}">
        <p14:creationId xmlns:p14="http://schemas.microsoft.com/office/powerpoint/2010/main" val="2580341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4212D9B-4BB9-48F0-84CF-A903663B637B}" type="datetimeFigureOut">
              <a:rPr lang="en-CA" smtClean="0"/>
              <a:t>2020-03-07</a:t>
            </a:fld>
            <a:endParaRPr lang="en-CA"/>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A"/>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F93276-71FB-4358-B5DA-E91A42F54E7F}" type="slidenum">
              <a:rPr lang="en-CA" smtClean="0"/>
              <a:t>‹#›</a:t>
            </a:fld>
            <a:endParaRPr lang="en-CA"/>
          </a:p>
        </p:txBody>
      </p:sp>
    </p:spTree>
    <p:extLst>
      <p:ext uri="{BB962C8B-B14F-4D97-AF65-F5344CB8AC3E}">
        <p14:creationId xmlns:p14="http://schemas.microsoft.com/office/powerpoint/2010/main" val="29636596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2CB43-6E37-4CDA-8144-3EA0CAA008A7}"/>
              </a:ext>
            </a:extLst>
          </p:cNvPr>
          <p:cNvSpPr>
            <a:spLocks noGrp="1"/>
          </p:cNvSpPr>
          <p:nvPr>
            <p:ph type="ctrTitle"/>
          </p:nvPr>
        </p:nvSpPr>
        <p:spPr/>
        <p:txBody>
          <a:bodyPr/>
          <a:lstStyle/>
          <a:p>
            <a:r>
              <a:rPr lang="en-CA" dirty="0"/>
              <a:t>Memory Game \(^-^)/</a:t>
            </a:r>
            <a:br>
              <a:rPr lang="en-CA" dirty="0"/>
            </a:br>
            <a:r>
              <a:rPr lang="en-CA" sz="1200" dirty="0"/>
              <a:t>(Programming Class 06/03/2020)</a:t>
            </a:r>
          </a:p>
        </p:txBody>
      </p:sp>
      <p:sp>
        <p:nvSpPr>
          <p:cNvPr id="3" name="Subtitle 2">
            <a:extLst>
              <a:ext uri="{FF2B5EF4-FFF2-40B4-BE49-F238E27FC236}">
                <a16:creationId xmlns:a16="http://schemas.microsoft.com/office/drawing/2014/main" id="{1019DDB4-3A08-4289-8D48-D51A1C93AAD6}"/>
              </a:ext>
            </a:extLst>
          </p:cNvPr>
          <p:cNvSpPr>
            <a:spLocks noGrp="1"/>
          </p:cNvSpPr>
          <p:nvPr>
            <p:ph type="subTitle" idx="1"/>
          </p:nvPr>
        </p:nvSpPr>
        <p:spPr/>
        <p:txBody>
          <a:bodyPr/>
          <a:lstStyle/>
          <a:p>
            <a:r>
              <a:rPr lang="en-CA" dirty="0"/>
              <a:t>- Lilas Guan </a:t>
            </a:r>
          </a:p>
        </p:txBody>
      </p:sp>
    </p:spTree>
    <p:extLst>
      <p:ext uri="{BB962C8B-B14F-4D97-AF65-F5344CB8AC3E}">
        <p14:creationId xmlns:p14="http://schemas.microsoft.com/office/powerpoint/2010/main" val="39804698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1" name="Rectangle 20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407576" y="935298"/>
            <a:ext cx="4513792" cy="2819398"/>
          </a:xfrm>
        </p:spPr>
        <p:txBody>
          <a:bodyPr vert="horz" lIns="91440" tIns="45720" rIns="91440" bIns="45720" rtlCol="0" anchor="b">
            <a:normAutofit/>
          </a:bodyPr>
          <a:lstStyle/>
          <a:p>
            <a:pPr algn="r"/>
            <a:r>
              <a:rPr lang="en-US" sz="4800" dirty="0">
                <a:solidFill>
                  <a:srgbClr val="FFFFFF"/>
                </a:solidFill>
              </a:rPr>
              <a:t>Let’s start by creating the layout </a:t>
            </a:r>
          </a:p>
        </p:txBody>
      </p:sp>
      <p:sp>
        <p:nvSpPr>
          <p:cNvPr id="6" name="TextBox 5">
            <a:extLst>
              <a:ext uri="{FF2B5EF4-FFF2-40B4-BE49-F238E27FC236}">
                <a16:creationId xmlns:a16="http://schemas.microsoft.com/office/drawing/2014/main" id="{86AAB0C0-C8C7-4F7B-82FA-5B17E8A8C1EC}"/>
              </a:ext>
            </a:extLst>
          </p:cNvPr>
          <p:cNvSpPr txBox="1"/>
          <p:nvPr/>
        </p:nvSpPr>
        <p:spPr>
          <a:xfrm>
            <a:off x="333936" y="4817592"/>
            <a:ext cx="5288126" cy="1675013"/>
          </a:xfrm>
          <a:prstGeom prst="rect">
            <a:avLst/>
          </a:prstGeom>
        </p:spPr>
        <p:txBody>
          <a:bodyPr vert="horz" lIns="91440" tIns="45720" rIns="91440" bIns="45720" rtlCol="0" anchor="t">
            <a:normAutofit/>
          </a:bodyPr>
          <a:lstStyle/>
          <a:p>
            <a:pPr algn="just">
              <a:lnSpc>
                <a:spcPct val="90000"/>
              </a:lnSpc>
              <a:spcAft>
                <a:spcPts val="1000"/>
              </a:spcAft>
              <a:buClr>
                <a:schemeClr val="tx1"/>
              </a:buClr>
              <a:buSzPct val="100000"/>
            </a:pPr>
            <a:r>
              <a:rPr lang="en-US" sz="2000" cap="all" dirty="0">
                <a:solidFill>
                  <a:srgbClr val="FFFFFF"/>
                </a:solidFill>
              </a:rPr>
              <a:t>9. </a:t>
            </a:r>
            <a:r>
              <a:rPr lang="en-US" sz="2000" dirty="0">
                <a:solidFill>
                  <a:srgbClr val="FFFFFF"/>
                </a:solidFill>
              </a:rPr>
              <a:t>Building Process (^^;)</a:t>
            </a:r>
          </a:p>
          <a:p>
            <a:pPr>
              <a:spcAft>
                <a:spcPts val="1000"/>
              </a:spcAft>
              <a:buClr>
                <a:schemeClr val="tx1"/>
              </a:buClr>
              <a:buSzPct val="100000"/>
            </a:pPr>
            <a:r>
              <a:rPr lang="en-US" sz="2000" dirty="0">
                <a:solidFill>
                  <a:srgbClr val="FF0000"/>
                </a:solidFill>
              </a:rPr>
              <a:t>a. </a:t>
            </a:r>
            <a:r>
              <a:rPr lang="en-US" sz="2000" dirty="0">
                <a:solidFill>
                  <a:schemeClr val="bg1"/>
                </a:solidFill>
              </a:rPr>
              <a:t>Go to “Toolbox” and find “Label”</a:t>
            </a:r>
          </a:p>
          <a:p>
            <a:pPr>
              <a:spcAft>
                <a:spcPts val="1000"/>
              </a:spcAft>
              <a:buClr>
                <a:schemeClr val="tx1"/>
              </a:buClr>
              <a:buSzPct val="100000"/>
            </a:pPr>
            <a:r>
              <a:rPr lang="en-US" sz="2000" dirty="0">
                <a:solidFill>
                  <a:srgbClr val="92D050"/>
                </a:solidFill>
              </a:rPr>
              <a:t>b. </a:t>
            </a:r>
            <a:r>
              <a:rPr lang="en-US" sz="2000" dirty="0">
                <a:solidFill>
                  <a:schemeClr val="bg1"/>
                </a:solidFill>
              </a:rPr>
              <a:t>Click on “Label” and Click on one of the squares from our “tableLayoutPanel1”</a:t>
            </a:r>
          </a:p>
          <a:p>
            <a:pPr algn="just">
              <a:lnSpc>
                <a:spcPct val="90000"/>
              </a:lnSpc>
              <a:spcAft>
                <a:spcPts val="1000"/>
              </a:spcAft>
              <a:buClr>
                <a:schemeClr val="tx1"/>
              </a:buClr>
              <a:buSzPct val="100000"/>
            </a:pPr>
            <a:endParaRPr lang="en-US" sz="2000" cap="all" dirty="0">
              <a:solidFill>
                <a:srgbClr val="FFFFFF"/>
              </a:solidFill>
            </a:endParaRPr>
          </a:p>
          <a:p>
            <a:pPr algn="just">
              <a:lnSpc>
                <a:spcPct val="90000"/>
              </a:lnSpc>
              <a:spcAft>
                <a:spcPts val="1000"/>
              </a:spcAft>
              <a:buClr>
                <a:schemeClr val="tx1"/>
              </a:buClr>
              <a:buSzPct val="100000"/>
            </a:pPr>
            <a:endParaRPr lang="en-US" sz="2000" cap="all" dirty="0">
              <a:solidFill>
                <a:srgbClr val="FFFFFF"/>
              </a:solidFill>
            </a:endParaRPr>
          </a:p>
        </p:txBody>
      </p:sp>
      <p:sp useBgFill="1">
        <p:nvSpPr>
          <p:cNvPr id="20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0" name="Straight Connector 20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6BB43908-F241-4C95-9D67-3EB87FBC4E31}"/>
              </a:ext>
            </a:extLst>
          </p:cNvPr>
          <p:cNvPicPr>
            <a:picLocks noChangeAspect="1"/>
          </p:cNvPicPr>
          <p:nvPr/>
        </p:nvPicPr>
        <p:blipFill>
          <a:blip r:embed="rId3"/>
          <a:stretch>
            <a:fillRect/>
          </a:stretch>
        </p:blipFill>
        <p:spPr>
          <a:xfrm>
            <a:off x="6285604" y="2404734"/>
            <a:ext cx="5846194" cy="3288484"/>
          </a:xfrm>
          <a:prstGeom prst="rect">
            <a:avLst/>
          </a:prstGeom>
        </p:spPr>
      </p:pic>
      <p:sp>
        <p:nvSpPr>
          <p:cNvPr id="4" name="Rectangle: Rounded Corners 3">
            <a:extLst>
              <a:ext uri="{FF2B5EF4-FFF2-40B4-BE49-F238E27FC236}">
                <a16:creationId xmlns:a16="http://schemas.microsoft.com/office/drawing/2014/main" id="{58553F93-A58A-4F94-9FAA-225ADAF20851}"/>
              </a:ext>
            </a:extLst>
          </p:cNvPr>
          <p:cNvSpPr/>
          <p:nvPr/>
        </p:nvSpPr>
        <p:spPr>
          <a:xfrm>
            <a:off x="6286958" y="3102548"/>
            <a:ext cx="1429641" cy="3603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ectangle: Rounded Corners 92">
            <a:extLst>
              <a:ext uri="{FF2B5EF4-FFF2-40B4-BE49-F238E27FC236}">
                <a16:creationId xmlns:a16="http://schemas.microsoft.com/office/drawing/2014/main" id="{0F142683-D6AE-483D-9898-C2EF4E3C7FB1}"/>
              </a:ext>
            </a:extLst>
          </p:cNvPr>
          <p:cNvSpPr/>
          <p:nvPr/>
        </p:nvSpPr>
        <p:spPr>
          <a:xfrm>
            <a:off x="7763117" y="3115725"/>
            <a:ext cx="429275" cy="40121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Rectangle: Rounded Corners 91">
            <a:extLst>
              <a:ext uri="{FF2B5EF4-FFF2-40B4-BE49-F238E27FC236}">
                <a16:creationId xmlns:a16="http://schemas.microsoft.com/office/drawing/2014/main" id="{CF113FAC-4C3B-4CC0-BFA7-BA5E8147DD95}"/>
              </a:ext>
            </a:extLst>
          </p:cNvPr>
          <p:cNvSpPr/>
          <p:nvPr/>
        </p:nvSpPr>
        <p:spPr>
          <a:xfrm>
            <a:off x="7763117" y="3494445"/>
            <a:ext cx="429275" cy="40121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ectangle: Rounded Corners 93">
            <a:extLst>
              <a:ext uri="{FF2B5EF4-FFF2-40B4-BE49-F238E27FC236}">
                <a16:creationId xmlns:a16="http://schemas.microsoft.com/office/drawing/2014/main" id="{B5426721-BA60-442F-B0B1-E75A69A07BA8}"/>
              </a:ext>
            </a:extLst>
          </p:cNvPr>
          <p:cNvSpPr/>
          <p:nvPr/>
        </p:nvSpPr>
        <p:spPr>
          <a:xfrm>
            <a:off x="7743135" y="3876059"/>
            <a:ext cx="429275" cy="40121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ectangle: Rounded Corners 94">
            <a:extLst>
              <a:ext uri="{FF2B5EF4-FFF2-40B4-BE49-F238E27FC236}">
                <a16:creationId xmlns:a16="http://schemas.microsoft.com/office/drawing/2014/main" id="{91F75393-AE00-4D10-BC8A-3B280072FD9E}"/>
              </a:ext>
            </a:extLst>
          </p:cNvPr>
          <p:cNvSpPr/>
          <p:nvPr/>
        </p:nvSpPr>
        <p:spPr>
          <a:xfrm>
            <a:off x="7753856" y="4258274"/>
            <a:ext cx="429275" cy="40121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537594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animBg="1"/>
      <p:bldP spid="93" grpId="0" animBg="1"/>
      <p:bldP spid="92" grpId="0" animBg="1"/>
      <p:bldP spid="94" grpId="0" animBg="1"/>
      <p:bldP spid="9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338419" y="195168"/>
            <a:ext cx="4099947" cy="1035579"/>
          </a:xfrm>
        </p:spPr>
        <p:txBody>
          <a:bodyPr vert="horz" lIns="91440" tIns="45720" rIns="91440" bIns="45720" rtlCol="0" anchor="ctr">
            <a:normAutofit/>
          </a:bodyPr>
          <a:lstStyle/>
          <a:p>
            <a:pPr>
              <a:lnSpc>
                <a:spcPct val="90000"/>
              </a:lnSpc>
            </a:pPr>
            <a:r>
              <a:rPr lang="en-US" sz="3300" dirty="0"/>
              <a:t>Let’s start by creating the layout </a:t>
            </a:r>
          </a:p>
        </p:txBody>
      </p:sp>
      <p:sp>
        <p:nvSpPr>
          <p:cNvPr id="6" name="TextBox 5">
            <a:extLst>
              <a:ext uri="{FF2B5EF4-FFF2-40B4-BE49-F238E27FC236}">
                <a16:creationId xmlns:a16="http://schemas.microsoft.com/office/drawing/2014/main" id="{86AAB0C0-C8C7-4F7B-82FA-5B17E8A8C1EC}"/>
              </a:ext>
            </a:extLst>
          </p:cNvPr>
          <p:cNvSpPr txBox="1"/>
          <p:nvPr/>
        </p:nvSpPr>
        <p:spPr>
          <a:xfrm>
            <a:off x="1" y="1230747"/>
            <a:ext cx="4286250" cy="5627253"/>
          </a:xfrm>
          <a:prstGeom prst="rect">
            <a:avLst/>
          </a:prstGeom>
        </p:spPr>
        <p:txBody>
          <a:bodyPr vert="horz" lIns="91440" tIns="45720" rIns="91440" bIns="45720" rtlCol="0" anchor="ctr">
            <a:normAutofit fontScale="92500"/>
          </a:bodyPr>
          <a:lstStyle/>
          <a:p>
            <a:pPr>
              <a:spcAft>
                <a:spcPts val="1000"/>
              </a:spcAft>
              <a:buClr>
                <a:schemeClr val="tx1"/>
              </a:buClr>
              <a:buSzPct val="100000"/>
            </a:pPr>
            <a:endParaRPr lang="en-US" dirty="0"/>
          </a:p>
          <a:p>
            <a:pPr>
              <a:spcAft>
                <a:spcPts val="1000"/>
              </a:spcAft>
              <a:buClr>
                <a:schemeClr val="tx1"/>
              </a:buClr>
              <a:buSzPct val="100000"/>
            </a:pPr>
            <a:r>
              <a:rPr lang="en-US" dirty="0"/>
              <a:t>10. Details (-x-;)</a:t>
            </a:r>
          </a:p>
          <a:p>
            <a:pPr>
              <a:spcAft>
                <a:spcPts val="1000"/>
              </a:spcAft>
              <a:buClr>
                <a:schemeClr val="tx1"/>
              </a:buClr>
              <a:buSzPct val="100000"/>
            </a:pPr>
            <a:r>
              <a:rPr lang="en-US" dirty="0">
                <a:solidFill>
                  <a:srgbClr val="FF0000"/>
                </a:solidFill>
              </a:rPr>
              <a:t>a. </a:t>
            </a:r>
            <a:r>
              <a:rPr lang="en-US" dirty="0"/>
              <a:t>In Properties of our “label1”, find “</a:t>
            </a:r>
            <a:r>
              <a:rPr lang="en-US" dirty="0" err="1"/>
              <a:t>AutoSize</a:t>
            </a:r>
            <a:r>
              <a:rPr lang="en-US" dirty="0"/>
              <a:t>” and change “True” to “False” (if not, you won’t be able to change the size of the label)</a:t>
            </a:r>
          </a:p>
          <a:p>
            <a:pPr>
              <a:spcAft>
                <a:spcPts val="1000"/>
              </a:spcAft>
              <a:buClr>
                <a:schemeClr val="tx1"/>
              </a:buClr>
              <a:buSzPct val="100000"/>
            </a:pPr>
            <a:r>
              <a:rPr lang="en-US" dirty="0">
                <a:solidFill>
                  <a:srgbClr val="92D050"/>
                </a:solidFill>
              </a:rPr>
              <a:t>b. </a:t>
            </a:r>
            <a:r>
              <a:rPr lang="en-US" dirty="0"/>
              <a:t>After that, find “Size” and change the values to “125, 120”</a:t>
            </a:r>
          </a:p>
          <a:p>
            <a:pPr>
              <a:spcAft>
                <a:spcPts val="1000"/>
              </a:spcAft>
              <a:buClr>
                <a:schemeClr val="tx1"/>
              </a:buClr>
              <a:buSzPct val="100000"/>
            </a:pPr>
            <a:r>
              <a:rPr lang="en-US" dirty="0">
                <a:solidFill>
                  <a:srgbClr val="00B0F0"/>
                </a:solidFill>
              </a:rPr>
              <a:t>c. </a:t>
            </a:r>
            <a:r>
              <a:rPr lang="en-US" dirty="0"/>
              <a:t>Then : </a:t>
            </a:r>
          </a:p>
          <a:p>
            <a:pPr marL="285750" indent="-285750">
              <a:spcAft>
                <a:spcPts val="1000"/>
              </a:spcAft>
              <a:buClr>
                <a:schemeClr val="tx1"/>
              </a:buClr>
              <a:buSzPct val="100000"/>
              <a:buFontTx/>
              <a:buChar char="-"/>
            </a:pPr>
            <a:r>
              <a:rPr lang="en-US" dirty="0"/>
              <a:t>Find “</a:t>
            </a:r>
            <a:r>
              <a:rPr lang="en-US" dirty="0" err="1"/>
              <a:t>BackColor</a:t>
            </a:r>
            <a:r>
              <a:rPr lang="en-US" dirty="0"/>
              <a:t>” and choose a color </a:t>
            </a:r>
          </a:p>
          <a:p>
            <a:pPr marL="285750" indent="-285750">
              <a:spcAft>
                <a:spcPts val="1000"/>
              </a:spcAft>
              <a:buClr>
                <a:schemeClr val="tx1"/>
              </a:buClr>
              <a:buSzPct val="100000"/>
              <a:buFontTx/>
              <a:buChar char="-"/>
            </a:pPr>
            <a:r>
              <a:rPr lang="en-US" dirty="0"/>
              <a:t>Find “Text” and type “c”</a:t>
            </a:r>
          </a:p>
          <a:p>
            <a:pPr marL="285750" indent="-285750">
              <a:spcAft>
                <a:spcPts val="1000"/>
              </a:spcAft>
              <a:buClr>
                <a:schemeClr val="tx1"/>
              </a:buClr>
              <a:buSzPct val="100000"/>
              <a:buFontTx/>
              <a:buChar char="-"/>
            </a:pPr>
            <a:r>
              <a:rPr lang="en-US" dirty="0"/>
              <a:t>Find “</a:t>
            </a:r>
            <a:r>
              <a:rPr lang="en-US" dirty="0" err="1"/>
              <a:t>TextAlign</a:t>
            </a:r>
            <a:r>
              <a:rPr lang="en-US" dirty="0"/>
              <a:t>” and click the rectangle in the center</a:t>
            </a:r>
          </a:p>
          <a:p>
            <a:pPr marL="285750" indent="-285750">
              <a:spcAft>
                <a:spcPts val="1000"/>
              </a:spcAft>
              <a:buClr>
                <a:schemeClr val="tx1"/>
              </a:buClr>
              <a:buSzPct val="100000"/>
              <a:buFontTx/>
              <a:buChar char="-"/>
            </a:pPr>
            <a:r>
              <a:rPr lang="en-US" dirty="0"/>
              <a:t>Find “Font” and change the current font to “Webdings” (to create icons from letters, numbers or special characters I guess), font style to “Bold” and the size to 50</a:t>
            </a:r>
          </a:p>
          <a:p>
            <a:pPr marL="285750" indent="-285750">
              <a:spcAft>
                <a:spcPts val="1000"/>
              </a:spcAft>
              <a:buClr>
                <a:schemeClr val="tx1"/>
              </a:buClr>
              <a:buSzPct val="100000"/>
              <a:buFontTx/>
              <a:buChar char="-"/>
            </a:pPr>
            <a:endParaRPr lang="en-US" dirty="0"/>
          </a:p>
          <a:p>
            <a:pPr>
              <a:spcAft>
                <a:spcPts val="1000"/>
              </a:spcAft>
              <a:buClr>
                <a:schemeClr val="tx1"/>
              </a:buClr>
              <a:buSzPct val="100000"/>
              <a:buFont typeface="Arial"/>
              <a:buChar char="•"/>
            </a:pPr>
            <a:endParaRPr lang="en-US" dirty="0"/>
          </a:p>
        </p:txBody>
      </p:sp>
      <p:pic>
        <p:nvPicPr>
          <p:cNvPr id="3" name="Picture 2">
            <a:extLst>
              <a:ext uri="{FF2B5EF4-FFF2-40B4-BE49-F238E27FC236}">
                <a16:creationId xmlns:a16="http://schemas.microsoft.com/office/drawing/2014/main" id="{F0628CA5-D831-4C5E-A8A1-4F00A40A6880}"/>
              </a:ext>
            </a:extLst>
          </p:cNvPr>
          <p:cNvPicPr>
            <a:picLocks noChangeAspect="1"/>
          </p:cNvPicPr>
          <p:nvPr/>
        </p:nvPicPr>
        <p:blipFill>
          <a:blip r:embed="rId3"/>
          <a:stretch>
            <a:fillRect/>
          </a:stretch>
        </p:blipFill>
        <p:spPr>
          <a:xfrm>
            <a:off x="5741527" y="146954"/>
            <a:ext cx="6112054" cy="3282046"/>
          </a:xfrm>
          <a:prstGeom prst="rect">
            <a:avLst/>
          </a:prstGeom>
        </p:spPr>
      </p:pic>
      <p:pic>
        <p:nvPicPr>
          <p:cNvPr id="8" name="Picture 7">
            <a:extLst>
              <a:ext uri="{FF2B5EF4-FFF2-40B4-BE49-F238E27FC236}">
                <a16:creationId xmlns:a16="http://schemas.microsoft.com/office/drawing/2014/main" id="{3BBBFEAD-C15D-4318-99DD-28D30A119B5B}"/>
              </a:ext>
            </a:extLst>
          </p:cNvPr>
          <p:cNvPicPr>
            <a:picLocks noChangeAspect="1"/>
          </p:cNvPicPr>
          <p:nvPr/>
        </p:nvPicPr>
        <p:blipFill>
          <a:blip r:embed="rId4"/>
          <a:stretch>
            <a:fillRect/>
          </a:stretch>
        </p:blipFill>
        <p:spPr>
          <a:xfrm>
            <a:off x="5741527" y="3429000"/>
            <a:ext cx="6112055" cy="3282046"/>
          </a:xfrm>
          <a:prstGeom prst="rect">
            <a:avLst/>
          </a:prstGeom>
        </p:spPr>
      </p:pic>
      <p:pic>
        <p:nvPicPr>
          <p:cNvPr id="4" name="Picture 3">
            <a:extLst>
              <a:ext uri="{FF2B5EF4-FFF2-40B4-BE49-F238E27FC236}">
                <a16:creationId xmlns:a16="http://schemas.microsoft.com/office/drawing/2014/main" id="{02D4B2C7-77C7-4518-944F-1B764CD29E6F}"/>
              </a:ext>
            </a:extLst>
          </p:cNvPr>
          <p:cNvPicPr>
            <a:picLocks noChangeAspect="1"/>
          </p:cNvPicPr>
          <p:nvPr/>
        </p:nvPicPr>
        <p:blipFill>
          <a:blip r:embed="rId5"/>
          <a:stretch>
            <a:fillRect/>
          </a:stretch>
        </p:blipFill>
        <p:spPr>
          <a:xfrm>
            <a:off x="4356788" y="4526217"/>
            <a:ext cx="2583072" cy="2136615"/>
          </a:xfrm>
          <a:prstGeom prst="rect">
            <a:avLst/>
          </a:prstGeom>
        </p:spPr>
      </p:pic>
      <p:sp>
        <p:nvSpPr>
          <p:cNvPr id="10" name="Rectangle: Rounded Corners 9">
            <a:extLst>
              <a:ext uri="{FF2B5EF4-FFF2-40B4-BE49-F238E27FC236}">
                <a16:creationId xmlns:a16="http://schemas.microsoft.com/office/drawing/2014/main" id="{9F637DC4-DEE6-47E4-8E14-5FF24DBA4C44}"/>
              </a:ext>
            </a:extLst>
          </p:cNvPr>
          <p:cNvSpPr/>
          <p:nvPr/>
        </p:nvSpPr>
        <p:spPr>
          <a:xfrm>
            <a:off x="9953625" y="1057275"/>
            <a:ext cx="1162050" cy="1047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50E9C700-63E1-4922-8A73-46D6AA01E506}"/>
              </a:ext>
            </a:extLst>
          </p:cNvPr>
          <p:cNvSpPr/>
          <p:nvPr/>
        </p:nvSpPr>
        <p:spPr>
          <a:xfrm>
            <a:off x="9953625" y="2083918"/>
            <a:ext cx="1162050" cy="10477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Rounded Corners 22">
            <a:extLst>
              <a:ext uri="{FF2B5EF4-FFF2-40B4-BE49-F238E27FC236}">
                <a16:creationId xmlns:a16="http://schemas.microsoft.com/office/drawing/2014/main" id="{AE04E5D7-7E7D-4859-867B-249F3032AD82}"/>
              </a:ext>
            </a:extLst>
          </p:cNvPr>
          <p:cNvSpPr/>
          <p:nvPr/>
        </p:nvSpPr>
        <p:spPr>
          <a:xfrm>
            <a:off x="9953625" y="4248150"/>
            <a:ext cx="1447800" cy="10271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Rounded Corners 23">
            <a:extLst>
              <a:ext uri="{FF2B5EF4-FFF2-40B4-BE49-F238E27FC236}">
                <a16:creationId xmlns:a16="http://schemas.microsoft.com/office/drawing/2014/main" id="{F83C9EE1-9305-4953-896D-D24D9D7ADA4C}"/>
              </a:ext>
            </a:extLst>
          </p:cNvPr>
          <p:cNvSpPr/>
          <p:nvPr/>
        </p:nvSpPr>
        <p:spPr>
          <a:xfrm>
            <a:off x="9953624" y="4617948"/>
            <a:ext cx="1647825" cy="10271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Rounded Corners 24">
            <a:extLst>
              <a:ext uri="{FF2B5EF4-FFF2-40B4-BE49-F238E27FC236}">
                <a16:creationId xmlns:a16="http://schemas.microsoft.com/office/drawing/2014/main" id="{CBB7F29F-4B4E-49B3-8BED-A71622C02723}"/>
              </a:ext>
            </a:extLst>
          </p:cNvPr>
          <p:cNvSpPr/>
          <p:nvPr/>
        </p:nvSpPr>
        <p:spPr>
          <a:xfrm>
            <a:off x="9953625" y="5275173"/>
            <a:ext cx="1447800" cy="264643"/>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Arrow Connector 11">
            <a:extLst>
              <a:ext uri="{FF2B5EF4-FFF2-40B4-BE49-F238E27FC236}">
                <a16:creationId xmlns:a16="http://schemas.microsoft.com/office/drawing/2014/main" id="{5D63E8CF-ED7C-4B2F-949C-22B7F1CEEB10}"/>
              </a:ext>
            </a:extLst>
          </p:cNvPr>
          <p:cNvCxnSpPr>
            <a:stCxn id="24" idx="1"/>
          </p:cNvCxnSpPr>
          <p:nvPr/>
        </p:nvCxnSpPr>
        <p:spPr>
          <a:xfrm flipH="1">
            <a:off x="6648450" y="4669307"/>
            <a:ext cx="3305174" cy="73818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28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animBg="1"/>
      <p:bldP spid="22" grpId="0" animBg="1"/>
      <p:bldP spid="23"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4" name="Picture 163">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a:extLst>
              <a:ext uri="{FF2B5EF4-FFF2-40B4-BE49-F238E27FC236}">
                <a16:creationId xmlns:a16="http://schemas.microsoft.com/office/drawing/2014/main" id="{31D59A7A-18A2-4ED9-A030-93CDCDA5AA08}"/>
              </a:ext>
            </a:extLst>
          </p:cNvPr>
          <p:cNvPicPr>
            <a:picLocks noChangeAspect="1"/>
          </p:cNvPicPr>
          <p:nvPr/>
        </p:nvPicPr>
        <p:blipFill rotWithShape="1">
          <a:blip r:embed="rId4"/>
          <a:srcRect t="8726" r="13130" b="364"/>
          <a:stretch/>
        </p:blipFill>
        <p:spPr>
          <a:xfrm>
            <a:off x="20" y="10"/>
            <a:ext cx="12191980" cy="6857990"/>
          </a:xfrm>
          <a:prstGeom prst="rect">
            <a:avLst/>
          </a:prstGeom>
        </p:spPr>
      </p:pic>
      <p:pic>
        <p:nvPicPr>
          <p:cNvPr id="166" name="Picture 165">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8"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70"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3" name="Straight Connector 172">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6646332" y="2032000"/>
            <a:ext cx="5427541" cy="1691851"/>
          </a:xfrm>
        </p:spPr>
        <p:txBody>
          <a:bodyPr vert="horz" lIns="91440" tIns="45720" rIns="91440" bIns="45720" rtlCol="0" anchor="t">
            <a:normAutofit/>
          </a:bodyPr>
          <a:lstStyle/>
          <a:p>
            <a:pPr algn="just"/>
            <a:r>
              <a:rPr lang="en-US" sz="4800" dirty="0"/>
              <a:t>The Result should look like this !</a:t>
            </a:r>
          </a:p>
        </p:txBody>
      </p:sp>
      <p:sp>
        <p:nvSpPr>
          <p:cNvPr id="7" name="TextBox 6">
            <a:extLst>
              <a:ext uri="{FF2B5EF4-FFF2-40B4-BE49-F238E27FC236}">
                <a16:creationId xmlns:a16="http://schemas.microsoft.com/office/drawing/2014/main" id="{107FACEB-8A43-4B11-B53F-08B6BF4F3B59}"/>
              </a:ext>
            </a:extLst>
          </p:cNvPr>
          <p:cNvSpPr txBox="1"/>
          <p:nvPr/>
        </p:nvSpPr>
        <p:spPr>
          <a:xfrm>
            <a:off x="6994328" y="3815125"/>
            <a:ext cx="4319123" cy="646331"/>
          </a:xfrm>
          <a:prstGeom prst="rect">
            <a:avLst/>
          </a:prstGeom>
          <a:noFill/>
        </p:spPr>
        <p:txBody>
          <a:bodyPr wrap="square" rtlCol="0">
            <a:spAutoFit/>
          </a:bodyPr>
          <a:lstStyle/>
          <a:p>
            <a:r>
              <a:rPr lang="en-CA" dirty="0"/>
              <a:t>Copy the label and paste it on each square of our “tableLayoutPanel1” oxo</a:t>
            </a:r>
          </a:p>
        </p:txBody>
      </p:sp>
    </p:spTree>
    <p:extLst>
      <p:ext uri="{BB962C8B-B14F-4D97-AF65-F5344CB8AC3E}">
        <p14:creationId xmlns:p14="http://schemas.microsoft.com/office/powerpoint/2010/main" val="307579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3" name="Picture 9">
            <a:extLst>
              <a:ext uri="{FF2B5EF4-FFF2-40B4-BE49-F238E27FC236}">
                <a16:creationId xmlns:a16="http://schemas.microsoft.com/office/drawing/2014/main" id="{FA4A8332-6151-481A-9DEC-D3D2FA1A2A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D433340-F39F-4856-AA8D-59B8820941AF}"/>
              </a:ext>
            </a:extLst>
          </p:cNvPr>
          <p:cNvSpPr>
            <a:spLocks noGrp="1"/>
          </p:cNvSpPr>
          <p:nvPr>
            <p:ph type="title"/>
          </p:nvPr>
        </p:nvSpPr>
        <p:spPr>
          <a:xfrm>
            <a:off x="5459709" y="4050264"/>
            <a:ext cx="5700416" cy="1412858"/>
          </a:xfrm>
        </p:spPr>
        <p:txBody>
          <a:bodyPr vert="horz" lIns="91440" tIns="45720" rIns="91440" bIns="45720" rtlCol="0" anchor="b">
            <a:normAutofit/>
          </a:bodyPr>
          <a:lstStyle/>
          <a:p>
            <a:pPr algn="r"/>
            <a:r>
              <a:rPr lang="en-US" sz="4000" dirty="0"/>
              <a:t>Now Serious Business, the code T-T</a:t>
            </a:r>
          </a:p>
        </p:txBody>
      </p:sp>
      <p:grpSp>
        <p:nvGrpSpPr>
          <p:cNvPr id="12" name="Group 11">
            <a:extLst>
              <a:ext uri="{FF2B5EF4-FFF2-40B4-BE49-F238E27FC236}">
                <a16:creationId xmlns:a16="http://schemas.microsoft.com/office/drawing/2014/main" id="{DC1A4634-CF00-456C-BBEC-CEAAAAD06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1339066">
            <a:off x="6271701" y="-388326"/>
            <a:ext cx="4860947" cy="4224413"/>
            <a:chOff x="5281603" y="104899"/>
            <a:chExt cx="6910397" cy="6005491"/>
          </a:xfrm>
        </p:grpSpPr>
        <p:sp>
          <p:nvSpPr>
            <p:cNvPr id="13" name="Freeform 13">
              <a:extLst>
                <a:ext uri="{FF2B5EF4-FFF2-40B4-BE49-F238E27FC236}">
                  <a16:creationId xmlns:a16="http://schemas.microsoft.com/office/drawing/2014/main" id="{90EFC584-AC34-453E-8A9C-7BEB89F64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E9C08F-794C-4E4D-AFF0-0A98589566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5" name="Straight Connector 14">
                <a:extLst>
                  <a:ext uri="{FF2B5EF4-FFF2-40B4-BE49-F238E27FC236}">
                    <a16:creationId xmlns:a16="http://schemas.microsoft.com/office/drawing/2014/main" id="{F1C99F1A-BB7C-49E1-98CF-DE28920915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B542F9-2D05-417C-A7AD-7AFFB7E0B0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F1997A-17D4-4819-9FC2-B884E31044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1503FF-7286-464B-8630-3BA09AB8D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A67DC0-D5C3-472C-AEAD-035EED2C69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07BA38-40D5-4536-B326-48FBBFA103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6D5E409-3A71-49C0-95CE-D1538BDE0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0021DA-07B9-4496-8207-A757FAB41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B27B1A5-5C41-4BC2-9105-D39F5E0C4E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B4BDD0-9FB4-452D-A638-BFD7F32AA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F1E199-162B-4EAA-B5F7-D9163A1FF5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AE6598-0863-406C-ADA1-A775032624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371116-3488-4DB2-A304-1F3C5928D1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08A675-2DB3-443D-9FD0-66C85E1CE7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278961-7F1D-429D-BEBE-98973C70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ADF9F0-31DE-49C4-924E-888A58F0AC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107732-E440-421D-976A-BD8673768F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60366E1-EC44-4EFF-A8C6-ECDE627CB9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9A78416-2D8B-4B20-98C8-1029FD460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BE981C-5C80-4E13-9FD8-B35455F759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8F430D8-931C-4E93-9D8C-1357AD8DB0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C41E18-8B54-480B-83D8-8176A0539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C2AFA4-1C48-4D20-8B9F-8EEA48F3D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156742D-7511-44F3-BB8C-4F52C41B96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F5B4A8E-5A92-468F-AFA9-29EE21CAB3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B1B3F74-161B-4BC9-9E53-04EAF47627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4E709A-22B5-40DA-96AF-AC16C377B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E75552-806C-4FF6-A5C3-3B8DEA629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B20381-8B16-4D78-9E15-1D8ED59DD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0C44C95-4178-4E32-BB3A-33475943AF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EE41B3A-EEFE-4CB9-872E-414F7958D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2922CEA-12B3-483F-9178-4C62B3CF2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F5F6A6-C06F-42AE-9FBD-4B3BCB4AC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61ED679-2530-4361-B95B-B05F1C941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35C9826-4C9B-4A12-BC07-700ACCD40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C2E88E6-BE2E-4523-962A-86D55D7D1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27BAF17-D38B-4F1C-B564-BC3B5E5A84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FDD6921-0E35-49D0-B71C-28BBA43752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955FA46-DEA3-469F-B77D-93DC5E266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669F542-38C0-48F1-8AAC-2969D20A50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710B796-9CE4-4EB4-BF7F-11851B718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C0281A4-7AF1-4013-837D-31C95EEEC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EDB2E49-0514-48F8-BC6A-83DE95F117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2B6D20-7D59-4DF1-BFD3-A4C5708CF7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B00B150-B796-4C5C-AC31-98D060282F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9CD9D5-F74D-4CE0-9C43-EC23B03979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C1AB5F8-6407-403F-B281-8B192B383F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C7BFA8A-97EA-4088-A90E-A902C03FB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D2DC1CD-8EC5-4976-ADEB-2E06164C0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277F67-4C66-4421-AE77-90895E800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E05E8F7-5B28-4E47-924C-90D8456CD7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A85ACD6-DBB1-401A-BBBA-003F9B77AE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B2C7E58-C86A-4951-B94C-D73FA7FDA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2D4B54-E8D9-4A8E-A8AF-D0BA9FDC4A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90138EB-1F72-421B-AEFA-A5612839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559951-B6A6-4E50-BC91-2E2C2D55F2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77725C9-CDB3-41D2-AFD0-4BFC5F908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C36F5EB-F912-43CE-8DBF-86CBC786C6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5FAFC1-CD70-4F35-BEAC-92156D10F2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54F09C1-35B1-4C5D-AFCE-0FF5E4334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3EF58D0-8110-451E-82EC-9D42493F1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014D619-9F4F-484E-B941-8476F8B1B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C3904F-B896-45BD-B89B-F91A955350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C857C33-5660-41D2-85EF-8DF89C7A18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D37B5DF-F507-4477-BDDA-A16D866039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059CCF-A142-4899-9CB2-96989FDB0C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54F23F-3CCE-4230-9450-7E0F57C832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A327725-CC82-4EC4-BC62-404DF8C92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43BC259-8300-4DA0-B0F4-9D4F96A76A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587A259-7B5F-4BB1-ACBB-9F8AFE340E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D793FA1-D76B-4059-9FC6-4A43614CD0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65E1101-60DE-4A2E-83CB-F2120F3EE8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FC297E9-5BAF-4DFE-98C5-D210C07A62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088415C-6522-4AB4-8D73-0BEFB4E71B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CD617DB-B3D3-4213-A9DD-8BA7932B15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450E7E0-1ACD-47BB-9687-C3FBFEEE8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595F51C-2E95-4044-B3D8-A2F5964438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7D73B1-3A33-491F-BA89-51B283910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4">
            <a:extLst>
              <a:ext uri="{FF2B5EF4-FFF2-40B4-BE49-F238E27FC236}">
                <a16:creationId xmlns:a16="http://schemas.microsoft.com/office/drawing/2014/main" id="{69CF22CE-159E-4AA8-ABFD-8BA20573FD06}"/>
              </a:ext>
            </a:extLst>
          </p:cNvPr>
          <p:cNvPicPr>
            <a:picLocks noChangeAspect="1"/>
          </p:cNvPicPr>
          <p:nvPr/>
        </p:nvPicPr>
        <p:blipFill rotWithShape="1">
          <a:blip r:embed="rId4"/>
          <a:srcRect r="24652" b="-1"/>
          <a:stretch/>
        </p:blipFill>
        <p:spPr>
          <a:xfrm>
            <a:off x="6080591" y="-2008"/>
            <a:ext cx="4787317" cy="3415082"/>
          </a:xfrm>
          <a:custGeom>
            <a:avLst/>
            <a:gdLst/>
            <a:ahLst/>
            <a:cxnLst/>
            <a:rect l="l" t="t" r="r" b="b"/>
            <a:pathLst>
              <a:path w="4411344" h="3146878">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p:spPr>
      </p:pic>
      <p:sp>
        <p:nvSpPr>
          <p:cNvPr id="94" name="Rectangle 93">
            <a:extLst>
              <a:ext uri="{FF2B5EF4-FFF2-40B4-BE49-F238E27FC236}">
                <a16:creationId xmlns:a16="http://schemas.microsoft.com/office/drawing/2014/main" id="{73710393-C767-43F2-8FBD-DFC6C6DE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33" y="4357158"/>
            <a:ext cx="723900" cy="1778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24BFFD1D-EF0D-48A3-9398-5E7B376877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884888">
            <a:off x="-455822" y="254671"/>
            <a:ext cx="6564414" cy="5704814"/>
            <a:chOff x="5281603" y="104899"/>
            <a:chExt cx="6910397" cy="6005491"/>
          </a:xfrm>
        </p:grpSpPr>
        <p:sp>
          <p:nvSpPr>
            <p:cNvPr id="97" name="Freeform 97">
              <a:extLst>
                <a:ext uri="{FF2B5EF4-FFF2-40B4-BE49-F238E27FC236}">
                  <a16:creationId xmlns:a16="http://schemas.microsoft.com/office/drawing/2014/main" id="{689353F2-B99A-4264-BFDB-C10D8AD9C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9F98F031-719D-4CBA-9C8B-E0A16DED2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9" name="Straight Connector 98">
                <a:extLst>
                  <a:ext uri="{FF2B5EF4-FFF2-40B4-BE49-F238E27FC236}">
                    <a16:creationId xmlns:a16="http://schemas.microsoft.com/office/drawing/2014/main" id="{7F0BF977-B855-4AE5-99C3-F8550048E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05AF72D-9C25-41BB-AFCB-D81AB9F0D1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09F544-D26B-4B8D-A0B1-2B69366CAF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140E36F-2ED8-4E26-A0A6-22A45C16F0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0B721E5-9AB8-40F1-B00D-6167560899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9CFBE9-3E08-47A9-B687-16CF8470F5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45ECBDB-CBEA-4FE2-9E19-DE507EB6AC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1074F87-299E-4574-9457-E4F77FCE15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E00CA3D-9F09-45AE-A510-200EA63E7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3163250-DF2D-468F-B58F-00BAA42AA1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81CDB55-0C2A-4128-AFAE-E4E44AF7A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1A5269C-2089-465D-A3AE-65A3CE6CBB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819BCAD-CAB9-4FE6-9F21-B85071FB5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B5EC56C-C8D8-4050-A2D1-B7B3FCCA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4491DEA-A55D-4C28-8AA6-9691A9A623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3D2A244-B4BB-40E3-B23C-5A15E1136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00BE7D9-15CD-4F76-8597-011B589BD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2903E31-22BB-47A0-BDF6-353CA627E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8FBC987-7B23-444C-9FC8-ADF3DB98A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BD496B3-1F2A-4819-87F8-C5495A4478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8223F66-B81A-4BA8-898A-9296BA7715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4F6E2F1-3B98-4D0D-A2CC-CD3D34022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B0DE108-EDF9-4067-B14D-3F17C4178F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055FFCF-CA93-4598-B922-5EA1194432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7523144-7D36-41B0-86AA-C3B35B135F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D512F63-F2C0-48C7-82E7-2A84D3F29F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99DBCA8-4345-4F25-8A39-13AFB2301B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E38C341-8388-4F81-8CBC-B056FC5B35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D20619E-EAE0-4725-B705-3D96E4F2BC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098F849-CF8B-4E75-97B7-14CB4C0AE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BDDB4DD-24C7-4C8F-BE07-DC216C48D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6E2ABB4-F943-4C41-B285-49F7197BB0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03E42AE-9861-4212-A16A-678589A4A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5CD4731-613E-42C2-A908-A29E0AF020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1001F03-2B3E-4023-8260-E9EA19376B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7702AAD-5D5B-43DA-8A9F-6221A6FBB7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6E0DD68-D9E9-4561-8866-9A2D4C773F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7220253-1375-4EAE-9C85-48074FA204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AEA6172-DD83-42B0-A5F8-EF4B4CC9EF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3A7DA82-BA46-4425-BD0B-179C4381EB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B050357-22AB-495E-B0C2-817819D207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5872618-FD07-41C6-A602-6BA800CA8D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60EBF58-84D1-4B32-9EC8-DF37EB906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6BFE94F-474A-453D-AE3A-E4D9D48B05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B3DA309-9228-4CBE-874D-94C7DDF02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5109F74-E11C-47CD-8176-A40CB370C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E8D113C-6520-46F0-95D7-D91F597A6A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B703F40-0099-48A5-B79D-D7FF353A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6DEE307-85EF-4D2A-A1B3-A8D009DE45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600D9A5-388A-4962-914B-1E57A004C8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1D8C77F-83F8-4142-8766-2CDD2E28E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214FE36-2FD1-49AD-AA59-F50D2BAB01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59FD549-6C27-406B-8154-0FEEC74C27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BBFD3F1-CDDE-47A0-89AD-80663926BF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1AFA091-C2EE-45A9-9D47-6641B3D00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87CC879-926F-4955-AB23-62E0F3B6A4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6EA0EB-77AA-4D8F-A1C9-F0AFA039FC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EDD9179-D665-453B-8A0D-C8AB157747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BC4C827-7F4E-4E60-A479-6CCAAC82AD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8DAB12A-BCD3-43ED-A83B-A624D1665F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0401A41-60CB-4425-AA21-70CDEE8B22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7DB940E-119E-46EA-8B0D-8048C979B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F999AF0-B77A-4AA0-9E7F-42E13BE7D2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C14ECD8-D20A-4BB6-BF51-7CD2AF473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1E0E2E8-C70C-4BAC-AB01-192030B0E1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A03B16D-75A6-46C2-94F8-7606F808B6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3410BDA-E31B-490A-B7C8-351F2FE9B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3741A8F-ACE2-4F43-8F65-B04C4E633D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EB9D00F-067B-4545-AC39-D92652216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8D5F767-383B-4436-BEEA-66F30CACC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9361825-C629-4530-AE2C-7FC66CDDD6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EE53B6E-474F-4D28-87BC-DB5811B9F0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763B8F6-C347-40A9-B37B-4EECA39705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C178CC7-64D9-4B97-B662-2114AEB8F2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F746BDD-0A58-475C-88FC-C6DA717AE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7FA4519-C611-4777-AED5-EDDBCFDC1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E45A983-6315-4DD7-9BB6-1F68AF308D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FCA867F-6B2A-4332-98E3-F69F237772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4" name="Picture 3">
            <a:extLst>
              <a:ext uri="{FF2B5EF4-FFF2-40B4-BE49-F238E27FC236}">
                <a16:creationId xmlns:a16="http://schemas.microsoft.com/office/drawing/2014/main" id="{E2B4302F-67EE-4D2C-8D0E-B51A2DCB4B62}"/>
              </a:ext>
            </a:extLst>
          </p:cNvPr>
          <p:cNvPicPr>
            <a:picLocks noChangeAspect="1"/>
          </p:cNvPicPr>
          <p:nvPr/>
        </p:nvPicPr>
        <p:blipFill rotWithShape="1">
          <a:blip r:embed="rId5"/>
          <a:srcRect r="45869"/>
          <a:stretch/>
        </p:blipFill>
        <p:spPr>
          <a:xfrm>
            <a:off x="-2334" y="10"/>
            <a:ext cx="5441859" cy="565493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
        <p:nvSpPr>
          <p:cNvPr id="6" name="TextBox 5">
            <a:extLst>
              <a:ext uri="{FF2B5EF4-FFF2-40B4-BE49-F238E27FC236}">
                <a16:creationId xmlns:a16="http://schemas.microsoft.com/office/drawing/2014/main" id="{AA04A3A2-FB10-4E90-A1FC-9971557C0A7F}"/>
              </a:ext>
            </a:extLst>
          </p:cNvPr>
          <p:cNvSpPr txBox="1"/>
          <p:nvPr/>
        </p:nvSpPr>
        <p:spPr>
          <a:xfrm>
            <a:off x="5175097" y="5822394"/>
            <a:ext cx="6112511" cy="400110"/>
          </a:xfrm>
          <a:prstGeom prst="rect">
            <a:avLst/>
          </a:prstGeom>
          <a:noFill/>
        </p:spPr>
        <p:txBody>
          <a:bodyPr wrap="square" rtlCol="0">
            <a:spAutoFit/>
          </a:bodyPr>
          <a:lstStyle/>
          <a:p>
            <a:r>
              <a:rPr lang="en-CA" sz="2000" dirty="0"/>
              <a:t>1. Click on “Form1”, Right Click it and click “View Code” :)</a:t>
            </a:r>
          </a:p>
        </p:txBody>
      </p:sp>
    </p:spTree>
    <p:extLst>
      <p:ext uri="{BB962C8B-B14F-4D97-AF65-F5344CB8AC3E}">
        <p14:creationId xmlns:p14="http://schemas.microsoft.com/office/powerpoint/2010/main" val="16046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189443" y="268984"/>
            <a:ext cx="4328128" cy="1211473"/>
          </a:xfrm>
        </p:spPr>
        <p:txBody>
          <a:bodyPr vert="horz" lIns="91440" tIns="45720" rIns="91440" bIns="45720" rtlCol="0" anchor="ctr">
            <a:normAutofit/>
          </a:bodyPr>
          <a:lstStyle/>
          <a:p>
            <a:pPr>
              <a:lnSpc>
                <a:spcPct val="90000"/>
              </a:lnSpc>
            </a:pPr>
            <a:r>
              <a:rPr lang="en-US" sz="2800" dirty="0"/>
              <a:t>Now Serious Business, the code T-T</a:t>
            </a:r>
          </a:p>
        </p:txBody>
      </p:sp>
      <p:sp>
        <p:nvSpPr>
          <p:cNvPr id="6" name="TextBox 5">
            <a:extLst>
              <a:ext uri="{FF2B5EF4-FFF2-40B4-BE49-F238E27FC236}">
                <a16:creationId xmlns:a16="http://schemas.microsoft.com/office/drawing/2014/main" id="{86AAB0C0-C8C7-4F7B-82FA-5B17E8A8C1EC}"/>
              </a:ext>
            </a:extLst>
          </p:cNvPr>
          <p:cNvSpPr txBox="1"/>
          <p:nvPr/>
        </p:nvSpPr>
        <p:spPr>
          <a:xfrm>
            <a:off x="293914" y="1480457"/>
            <a:ext cx="5127171" cy="5108559"/>
          </a:xfrm>
          <a:prstGeom prst="rect">
            <a:avLst/>
          </a:prstGeom>
        </p:spPr>
        <p:txBody>
          <a:bodyPr vert="horz" lIns="91440" tIns="45720" rIns="91440" bIns="45720" rtlCol="0" anchor="ctr">
            <a:normAutofit fontScale="85000" lnSpcReduction="20000"/>
          </a:bodyPr>
          <a:lstStyle/>
          <a:p>
            <a:pPr>
              <a:lnSpc>
                <a:spcPct val="90000"/>
              </a:lnSpc>
              <a:spcAft>
                <a:spcPts val="1000"/>
              </a:spcAft>
              <a:buClr>
                <a:schemeClr val="tx1"/>
              </a:buClr>
              <a:buSzPct val="100000"/>
            </a:pPr>
            <a:r>
              <a:rPr lang="en-US" sz="1700" dirty="0"/>
              <a:t>2. We’re making a memory game (find pairs) with 8 pairs of icons created by characters.</a:t>
            </a:r>
          </a:p>
          <a:p>
            <a:pPr>
              <a:lnSpc>
                <a:spcPct val="90000"/>
              </a:lnSpc>
              <a:spcAft>
                <a:spcPts val="1000"/>
              </a:spcAft>
              <a:buClr>
                <a:schemeClr val="tx1"/>
              </a:buClr>
              <a:buSzPct val="100000"/>
            </a:pPr>
            <a:r>
              <a:rPr lang="en-US" sz="1700" dirty="0"/>
              <a:t>So go to the code and we’re going to create a List (</a:t>
            </a:r>
            <a:r>
              <a:rPr lang="en-US" sz="1700" dirty="0" err="1"/>
              <a:t>kinda</a:t>
            </a:r>
            <a:r>
              <a:rPr lang="en-US" sz="1700" dirty="0"/>
              <a:t> like vectors in C++) of strings called “icons” in which we’ll insert all the icons used for the game.</a:t>
            </a:r>
          </a:p>
          <a:p>
            <a:pPr>
              <a:lnSpc>
                <a:spcPct val="90000"/>
              </a:lnSpc>
              <a:spcAft>
                <a:spcPts val="1000"/>
              </a:spcAft>
              <a:buClr>
                <a:schemeClr val="tx1"/>
              </a:buClr>
              <a:buSzPct val="100000"/>
            </a:pPr>
            <a:r>
              <a:rPr lang="en-US" sz="1700" dirty="0"/>
              <a:t>-&gt; </a:t>
            </a:r>
            <a:r>
              <a:rPr lang="en-CA" dirty="0">
                <a:solidFill>
                  <a:srgbClr val="FF0000"/>
                </a:solidFill>
              </a:rPr>
              <a:t>private List&lt;string&gt; icons;</a:t>
            </a:r>
            <a:endParaRPr lang="en-US" sz="1700" dirty="0">
              <a:solidFill>
                <a:srgbClr val="FF0000"/>
              </a:solidFill>
            </a:endParaRPr>
          </a:p>
          <a:p>
            <a:pPr>
              <a:lnSpc>
                <a:spcPct val="90000"/>
              </a:lnSpc>
              <a:spcAft>
                <a:spcPts val="1000"/>
              </a:spcAft>
              <a:buClr>
                <a:schemeClr val="tx1"/>
              </a:buClr>
              <a:buSzPct val="100000"/>
            </a:pPr>
            <a:endParaRPr lang="en-US" sz="1700" dirty="0"/>
          </a:p>
          <a:p>
            <a:pPr>
              <a:lnSpc>
                <a:spcPct val="90000"/>
              </a:lnSpc>
              <a:spcAft>
                <a:spcPts val="1000"/>
              </a:spcAft>
              <a:buClr>
                <a:schemeClr val="tx1"/>
              </a:buClr>
              <a:buSzPct val="100000"/>
            </a:pPr>
            <a:r>
              <a:rPr lang="en-US" sz="1700" dirty="0"/>
              <a:t>We’ll create a list of strings in “public Form1()”</a:t>
            </a:r>
          </a:p>
          <a:p>
            <a:pPr>
              <a:lnSpc>
                <a:spcPct val="90000"/>
              </a:lnSpc>
              <a:spcAft>
                <a:spcPts val="1000"/>
              </a:spcAft>
              <a:buClr>
                <a:schemeClr val="tx1"/>
              </a:buClr>
              <a:buSzPct val="100000"/>
            </a:pPr>
            <a:r>
              <a:rPr lang="en-US" sz="1700" dirty="0"/>
              <a:t>-&gt; </a:t>
            </a:r>
            <a:r>
              <a:rPr lang="en-CA" dirty="0">
                <a:solidFill>
                  <a:srgbClr val="92D050"/>
                </a:solidFill>
              </a:rPr>
              <a:t>icons = new List&lt;string&gt;();</a:t>
            </a:r>
            <a:endParaRPr lang="en-US" sz="1700" dirty="0">
              <a:solidFill>
                <a:srgbClr val="92D050"/>
              </a:solidFill>
            </a:endParaRPr>
          </a:p>
          <a:p>
            <a:pPr>
              <a:lnSpc>
                <a:spcPct val="90000"/>
              </a:lnSpc>
              <a:spcAft>
                <a:spcPts val="1000"/>
              </a:spcAft>
              <a:buClr>
                <a:schemeClr val="tx1"/>
              </a:buClr>
              <a:buSzPct val="100000"/>
            </a:pPr>
            <a:r>
              <a:rPr lang="en-US" sz="1700" dirty="0"/>
              <a:t> </a:t>
            </a:r>
          </a:p>
          <a:p>
            <a:pPr>
              <a:lnSpc>
                <a:spcPct val="90000"/>
              </a:lnSpc>
              <a:spcAft>
                <a:spcPts val="1000"/>
              </a:spcAft>
              <a:buClr>
                <a:schemeClr val="tx1"/>
              </a:buClr>
              <a:buSzPct val="100000"/>
            </a:pPr>
            <a:r>
              <a:rPr lang="en-US" sz="1700" dirty="0"/>
              <a:t>Then we’ll add our icons with “</a:t>
            </a:r>
            <a:r>
              <a:rPr lang="en-CA" dirty="0"/>
              <a:t>.Add()” like this :</a:t>
            </a:r>
            <a:endParaRPr lang="en-US" sz="1700" dirty="0"/>
          </a:p>
          <a:p>
            <a:r>
              <a:rPr lang="en-US" sz="1700" dirty="0"/>
              <a:t>-&gt; </a:t>
            </a:r>
            <a:r>
              <a:rPr lang="en-CA" dirty="0" err="1">
                <a:solidFill>
                  <a:srgbClr val="00B0F0"/>
                </a:solidFill>
              </a:rPr>
              <a:t>icons.Add</a:t>
            </a:r>
            <a:r>
              <a:rPr lang="en-CA" dirty="0">
                <a:solidFill>
                  <a:srgbClr val="00B0F0"/>
                </a:solidFill>
              </a:rPr>
              <a:t>("!");</a:t>
            </a:r>
          </a:p>
          <a:p>
            <a:r>
              <a:rPr lang="en-CA" dirty="0">
                <a:solidFill>
                  <a:srgbClr val="00B0F0"/>
                </a:solidFill>
              </a:rPr>
              <a:t>    </a:t>
            </a:r>
            <a:r>
              <a:rPr lang="en-CA" dirty="0" err="1">
                <a:solidFill>
                  <a:srgbClr val="00B0F0"/>
                </a:solidFill>
              </a:rPr>
              <a:t>icons.Add</a:t>
            </a:r>
            <a:r>
              <a:rPr lang="en-CA" dirty="0">
                <a:solidFill>
                  <a:srgbClr val="00B0F0"/>
                </a:solidFill>
              </a:rPr>
              <a:t>("@");</a:t>
            </a:r>
          </a:p>
          <a:p>
            <a:r>
              <a:rPr lang="en-CA" dirty="0">
                <a:solidFill>
                  <a:srgbClr val="00B0F0"/>
                </a:solidFill>
              </a:rPr>
              <a:t>    </a:t>
            </a:r>
            <a:r>
              <a:rPr lang="en-CA" dirty="0" err="1">
                <a:solidFill>
                  <a:srgbClr val="00B0F0"/>
                </a:solidFill>
              </a:rPr>
              <a:t>icons.Add</a:t>
            </a:r>
            <a:r>
              <a:rPr lang="en-CA" dirty="0">
                <a:solidFill>
                  <a:srgbClr val="00B0F0"/>
                </a:solidFill>
              </a:rPr>
              <a:t>("B");</a:t>
            </a:r>
          </a:p>
          <a:p>
            <a:r>
              <a:rPr lang="en-CA" dirty="0">
                <a:solidFill>
                  <a:srgbClr val="00B0F0"/>
                </a:solidFill>
              </a:rPr>
              <a:t>    </a:t>
            </a:r>
            <a:r>
              <a:rPr lang="en-CA" dirty="0" err="1">
                <a:solidFill>
                  <a:srgbClr val="00B0F0"/>
                </a:solidFill>
              </a:rPr>
              <a:t>icons.Add</a:t>
            </a:r>
            <a:r>
              <a:rPr lang="en-CA" dirty="0">
                <a:solidFill>
                  <a:srgbClr val="00B0F0"/>
                </a:solidFill>
              </a:rPr>
              <a:t>("E");</a:t>
            </a:r>
          </a:p>
          <a:p>
            <a:r>
              <a:rPr lang="en-CA" dirty="0">
                <a:solidFill>
                  <a:srgbClr val="00B0F0"/>
                </a:solidFill>
              </a:rPr>
              <a:t>    </a:t>
            </a:r>
            <a:r>
              <a:rPr lang="en-CA" dirty="0" err="1">
                <a:solidFill>
                  <a:srgbClr val="00B0F0"/>
                </a:solidFill>
              </a:rPr>
              <a:t>icons.Add</a:t>
            </a:r>
            <a:r>
              <a:rPr lang="en-CA" dirty="0">
                <a:solidFill>
                  <a:srgbClr val="00B0F0"/>
                </a:solidFill>
              </a:rPr>
              <a:t>("J");</a:t>
            </a:r>
          </a:p>
          <a:p>
            <a:r>
              <a:rPr lang="en-CA" dirty="0">
                <a:solidFill>
                  <a:srgbClr val="00B0F0"/>
                </a:solidFill>
              </a:rPr>
              <a:t>    </a:t>
            </a:r>
            <a:r>
              <a:rPr lang="en-CA" dirty="0" err="1">
                <a:solidFill>
                  <a:srgbClr val="00B0F0"/>
                </a:solidFill>
              </a:rPr>
              <a:t>icons.Add</a:t>
            </a:r>
            <a:r>
              <a:rPr lang="en-CA" dirty="0">
                <a:solidFill>
                  <a:srgbClr val="00B0F0"/>
                </a:solidFill>
              </a:rPr>
              <a:t>("%");</a:t>
            </a:r>
          </a:p>
          <a:p>
            <a:r>
              <a:rPr lang="en-CA" dirty="0">
                <a:solidFill>
                  <a:srgbClr val="00B0F0"/>
                </a:solidFill>
              </a:rPr>
              <a:t>    </a:t>
            </a:r>
            <a:r>
              <a:rPr lang="en-CA" dirty="0" err="1">
                <a:solidFill>
                  <a:srgbClr val="00B0F0"/>
                </a:solidFill>
              </a:rPr>
              <a:t>icons.Add</a:t>
            </a:r>
            <a:r>
              <a:rPr lang="en-CA" dirty="0">
                <a:solidFill>
                  <a:srgbClr val="00B0F0"/>
                </a:solidFill>
              </a:rPr>
              <a:t>("P");</a:t>
            </a:r>
          </a:p>
          <a:p>
            <a:r>
              <a:rPr lang="en-CA" dirty="0">
                <a:solidFill>
                  <a:srgbClr val="00B0F0"/>
                </a:solidFill>
              </a:rPr>
              <a:t>    </a:t>
            </a:r>
            <a:r>
              <a:rPr lang="en-CA" dirty="0" err="1">
                <a:solidFill>
                  <a:srgbClr val="00B0F0"/>
                </a:solidFill>
              </a:rPr>
              <a:t>icons.Add</a:t>
            </a:r>
            <a:r>
              <a:rPr lang="en-CA" dirty="0">
                <a:solidFill>
                  <a:srgbClr val="00B0F0"/>
                </a:solidFill>
              </a:rPr>
              <a:t>("S");</a:t>
            </a:r>
          </a:p>
          <a:p>
            <a:endParaRPr lang="en-CA" dirty="0"/>
          </a:p>
          <a:p>
            <a:r>
              <a:rPr lang="en-CA" sz="1700" dirty="0"/>
              <a:t>*Don’t forget to create duplicates to make pairs (aka we need to do it twice with the same characters by copy-pasting it in the same list)</a:t>
            </a:r>
            <a:endParaRPr lang="en-US" sz="1700" dirty="0"/>
          </a:p>
          <a:p>
            <a:pPr>
              <a:lnSpc>
                <a:spcPct val="90000"/>
              </a:lnSpc>
              <a:spcAft>
                <a:spcPts val="1000"/>
              </a:spcAft>
              <a:buClr>
                <a:schemeClr val="tx1"/>
              </a:buClr>
              <a:buSzPct val="100000"/>
              <a:buFont typeface="Arial"/>
              <a:buChar char="•"/>
            </a:pPr>
            <a:endParaRPr lang="en-US" sz="1700" dirty="0"/>
          </a:p>
        </p:txBody>
      </p:sp>
      <p:pic>
        <p:nvPicPr>
          <p:cNvPr id="5" name="Picture 4">
            <a:extLst>
              <a:ext uri="{FF2B5EF4-FFF2-40B4-BE49-F238E27FC236}">
                <a16:creationId xmlns:a16="http://schemas.microsoft.com/office/drawing/2014/main" id="{429C4510-2CC4-4081-A681-D40710947EB2}"/>
              </a:ext>
            </a:extLst>
          </p:cNvPr>
          <p:cNvPicPr>
            <a:picLocks noChangeAspect="1"/>
          </p:cNvPicPr>
          <p:nvPr/>
        </p:nvPicPr>
        <p:blipFill>
          <a:blip r:embed="rId3"/>
          <a:stretch>
            <a:fillRect/>
          </a:stretch>
        </p:blipFill>
        <p:spPr>
          <a:xfrm>
            <a:off x="5591591" y="126263"/>
            <a:ext cx="5963272" cy="320525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75FCCC86-27B2-4810-96DE-8A48ABD65C23}"/>
              </a:ext>
            </a:extLst>
          </p:cNvPr>
          <p:cNvPicPr>
            <a:picLocks noChangeAspect="1"/>
          </p:cNvPicPr>
          <p:nvPr/>
        </p:nvPicPr>
        <p:blipFill>
          <a:blip r:embed="rId4"/>
          <a:stretch>
            <a:fillRect/>
          </a:stretch>
        </p:blipFill>
        <p:spPr>
          <a:xfrm>
            <a:off x="5591590" y="3522111"/>
            <a:ext cx="5963273" cy="320526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Rectangle: Rounded Corners 7">
            <a:extLst>
              <a:ext uri="{FF2B5EF4-FFF2-40B4-BE49-F238E27FC236}">
                <a16:creationId xmlns:a16="http://schemas.microsoft.com/office/drawing/2014/main" id="{539B27D1-1E7E-48A5-A5C2-536E5B733736}"/>
              </a:ext>
            </a:extLst>
          </p:cNvPr>
          <p:cNvSpPr/>
          <p:nvPr/>
        </p:nvSpPr>
        <p:spPr>
          <a:xfrm>
            <a:off x="6372225" y="1228725"/>
            <a:ext cx="1076325" cy="1809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Rectangle: Rounded Corners 96">
            <a:extLst>
              <a:ext uri="{FF2B5EF4-FFF2-40B4-BE49-F238E27FC236}">
                <a16:creationId xmlns:a16="http://schemas.microsoft.com/office/drawing/2014/main" id="{4C9C7D9E-1EE9-464B-ABBB-3D740A979277}"/>
              </a:ext>
            </a:extLst>
          </p:cNvPr>
          <p:cNvSpPr/>
          <p:nvPr/>
        </p:nvSpPr>
        <p:spPr>
          <a:xfrm>
            <a:off x="6524625" y="1628953"/>
            <a:ext cx="1076325" cy="16192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Rectangle: Rounded Corners 97">
            <a:extLst>
              <a:ext uri="{FF2B5EF4-FFF2-40B4-BE49-F238E27FC236}">
                <a16:creationId xmlns:a16="http://schemas.microsoft.com/office/drawing/2014/main" id="{EB03DF2E-FEA3-4069-B9B7-774A4C09735A}"/>
              </a:ext>
            </a:extLst>
          </p:cNvPr>
          <p:cNvSpPr/>
          <p:nvPr/>
        </p:nvSpPr>
        <p:spPr>
          <a:xfrm>
            <a:off x="6524625" y="4433984"/>
            <a:ext cx="600075" cy="680941"/>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Rectangle: Rounded Corners 98">
            <a:extLst>
              <a:ext uri="{FF2B5EF4-FFF2-40B4-BE49-F238E27FC236}">
                <a16:creationId xmlns:a16="http://schemas.microsoft.com/office/drawing/2014/main" id="{355A0ADB-EA9B-4762-88F2-FE41F2E00905}"/>
              </a:ext>
            </a:extLst>
          </p:cNvPr>
          <p:cNvSpPr/>
          <p:nvPr/>
        </p:nvSpPr>
        <p:spPr>
          <a:xfrm>
            <a:off x="6524624" y="5124741"/>
            <a:ext cx="600075" cy="761709"/>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0023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animBg="1"/>
      <p:bldP spid="97" grpId="0" animBg="1"/>
      <p:bldP spid="98" grpId="0" animBg="1"/>
      <p:bldP spid="9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189443" y="268984"/>
            <a:ext cx="4328128" cy="1211473"/>
          </a:xfrm>
        </p:spPr>
        <p:txBody>
          <a:bodyPr vert="horz" lIns="91440" tIns="45720" rIns="91440" bIns="45720" rtlCol="0" anchor="ctr">
            <a:normAutofit/>
          </a:bodyPr>
          <a:lstStyle/>
          <a:p>
            <a:pPr>
              <a:lnSpc>
                <a:spcPct val="90000"/>
              </a:lnSpc>
            </a:pPr>
            <a:r>
              <a:rPr lang="en-US" sz="2800" dirty="0"/>
              <a:t>Now Serious Business, the code T-T</a:t>
            </a:r>
          </a:p>
        </p:txBody>
      </p:sp>
      <p:sp>
        <p:nvSpPr>
          <p:cNvPr id="6" name="TextBox 5">
            <a:extLst>
              <a:ext uri="{FF2B5EF4-FFF2-40B4-BE49-F238E27FC236}">
                <a16:creationId xmlns:a16="http://schemas.microsoft.com/office/drawing/2014/main" id="{86AAB0C0-C8C7-4F7B-82FA-5B17E8A8C1EC}"/>
              </a:ext>
            </a:extLst>
          </p:cNvPr>
          <p:cNvSpPr txBox="1"/>
          <p:nvPr/>
        </p:nvSpPr>
        <p:spPr>
          <a:xfrm>
            <a:off x="293914" y="1480457"/>
            <a:ext cx="5127171" cy="5108559"/>
          </a:xfrm>
          <a:prstGeom prst="rect">
            <a:avLst/>
          </a:prstGeom>
        </p:spPr>
        <p:txBody>
          <a:bodyPr vert="horz" lIns="91440" tIns="45720" rIns="91440" bIns="45720" rtlCol="0" anchor="ctr">
            <a:normAutofit fontScale="85000" lnSpcReduction="20000"/>
          </a:bodyPr>
          <a:lstStyle/>
          <a:p>
            <a:pPr>
              <a:lnSpc>
                <a:spcPct val="90000"/>
              </a:lnSpc>
              <a:spcAft>
                <a:spcPts val="1000"/>
              </a:spcAft>
              <a:buClr>
                <a:schemeClr val="tx1"/>
              </a:buClr>
              <a:buSzPct val="100000"/>
            </a:pPr>
            <a:r>
              <a:rPr lang="en-US" sz="1700" dirty="0"/>
              <a:t>3. </a:t>
            </a:r>
            <a:r>
              <a:rPr lang="en-CA" sz="1700" dirty="0"/>
              <a:t>Now we want to have a function who will execute a random number (index) between 0 (the first index) and 15 (the last index).</a:t>
            </a:r>
          </a:p>
          <a:p>
            <a:pPr>
              <a:lnSpc>
                <a:spcPct val="90000"/>
              </a:lnSpc>
              <a:spcAft>
                <a:spcPts val="1000"/>
              </a:spcAft>
              <a:buClr>
                <a:schemeClr val="tx1"/>
              </a:buClr>
              <a:buSzPct val="100000"/>
            </a:pPr>
            <a:r>
              <a:rPr lang="en-CA" sz="1700" dirty="0"/>
              <a:t>So that it will distribute randomly the icons on each cases of our “tableLayoutPanel1” on “Form1” and remove a distributed icon from the list as the icons get distributed which will leave our list empty after the distribution is done while the cases will be left with a random icon that was from our list.</a:t>
            </a:r>
          </a:p>
          <a:p>
            <a:pPr>
              <a:lnSpc>
                <a:spcPct val="90000"/>
              </a:lnSpc>
              <a:spcAft>
                <a:spcPts val="1000"/>
              </a:spcAft>
              <a:buClr>
                <a:schemeClr val="tx1"/>
              </a:buClr>
              <a:buSzPct val="100000"/>
            </a:pPr>
            <a:endParaRPr lang="en-CA" sz="1700" dirty="0"/>
          </a:p>
          <a:p>
            <a:pPr>
              <a:lnSpc>
                <a:spcPct val="90000"/>
              </a:lnSpc>
              <a:spcAft>
                <a:spcPts val="1000"/>
              </a:spcAft>
              <a:buClr>
                <a:schemeClr val="tx1"/>
              </a:buClr>
              <a:buSzPct val="100000"/>
            </a:pPr>
            <a:r>
              <a:rPr lang="en-CA" sz="1700" dirty="0"/>
              <a:t>Let’s create the function now oxo”</a:t>
            </a:r>
          </a:p>
          <a:p>
            <a:r>
              <a:rPr lang="en-CA" sz="1700" dirty="0"/>
              <a:t>-&gt; </a:t>
            </a:r>
            <a:r>
              <a:rPr lang="en-CA" dirty="0">
                <a:solidFill>
                  <a:srgbClr val="FF0000"/>
                </a:solidFill>
              </a:rPr>
              <a:t>private void </a:t>
            </a:r>
            <a:r>
              <a:rPr lang="en-CA" dirty="0" err="1">
                <a:solidFill>
                  <a:srgbClr val="FF0000"/>
                </a:solidFill>
              </a:rPr>
              <a:t>AssignIcons</a:t>
            </a:r>
            <a:r>
              <a:rPr lang="en-CA" dirty="0">
                <a:solidFill>
                  <a:srgbClr val="FF0000"/>
                </a:solidFill>
              </a:rPr>
              <a:t>() </a:t>
            </a:r>
          </a:p>
          <a:p>
            <a:r>
              <a:rPr lang="en-CA" dirty="0">
                <a:solidFill>
                  <a:srgbClr val="FF0000"/>
                </a:solidFill>
              </a:rPr>
              <a:t>{</a:t>
            </a:r>
          </a:p>
          <a:p>
            <a:endParaRPr lang="en-CA" dirty="0">
              <a:solidFill>
                <a:srgbClr val="FF0000"/>
              </a:solidFill>
            </a:endParaRPr>
          </a:p>
          <a:p>
            <a:r>
              <a:rPr lang="en-CA" dirty="0">
                <a:solidFill>
                  <a:srgbClr val="FF0000"/>
                </a:solidFill>
              </a:rPr>
              <a:t>}</a:t>
            </a:r>
          </a:p>
          <a:p>
            <a:endParaRPr lang="en-CA" sz="1700" dirty="0"/>
          </a:p>
          <a:p>
            <a:r>
              <a:rPr lang="en-CA" sz="1700" dirty="0"/>
              <a:t>In this function we need a random generator so : </a:t>
            </a:r>
          </a:p>
          <a:p>
            <a:r>
              <a:rPr lang="en-CA" sz="1700" dirty="0"/>
              <a:t>-&gt; </a:t>
            </a:r>
            <a:r>
              <a:rPr lang="en-CA" dirty="0">
                <a:solidFill>
                  <a:srgbClr val="92D050"/>
                </a:solidFill>
              </a:rPr>
              <a:t>private static Random </a:t>
            </a:r>
            <a:r>
              <a:rPr lang="en-CA" dirty="0" err="1">
                <a:solidFill>
                  <a:srgbClr val="92D050"/>
                </a:solidFill>
              </a:rPr>
              <a:t>random</a:t>
            </a:r>
            <a:r>
              <a:rPr lang="en-CA" dirty="0">
                <a:solidFill>
                  <a:srgbClr val="92D050"/>
                </a:solidFill>
              </a:rPr>
              <a:t> = new Random();</a:t>
            </a:r>
          </a:p>
          <a:p>
            <a:endParaRPr lang="en-US" sz="1700" dirty="0"/>
          </a:p>
          <a:p>
            <a:r>
              <a:rPr lang="en-US" sz="1700" dirty="0"/>
              <a:t>It’s static because we want to make sure there’s only one object random. We initialized it in the class because it is static. If it’s not static, then we would have initialized it in a constructor. </a:t>
            </a:r>
          </a:p>
          <a:p>
            <a:endParaRPr lang="en-US" sz="1700" dirty="0"/>
          </a:p>
          <a:p>
            <a:r>
              <a:rPr lang="en-US" sz="1700" dirty="0"/>
              <a:t>*The class random in C# is </a:t>
            </a:r>
            <a:r>
              <a:rPr lang="en-US" sz="1700" dirty="0" err="1"/>
              <a:t>kinda</a:t>
            </a:r>
            <a:r>
              <a:rPr lang="en-US" sz="1700" dirty="0"/>
              <a:t> special, if we have more than one object in memory, it won’t work, therefore we put it static so that even if we had created many objects of this class there would always only be one object in memory.</a:t>
            </a:r>
          </a:p>
          <a:p>
            <a:pPr>
              <a:lnSpc>
                <a:spcPct val="90000"/>
              </a:lnSpc>
              <a:spcAft>
                <a:spcPts val="1000"/>
              </a:spcAft>
              <a:buClr>
                <a:schemeClr val="tx1"/>
              </a:buClr>
              <a:buSzPct val="100000"/>
              <a:buFont typeface="Arial"/>
              <a:buChar char="•"/>
            </a:pPr>
            <a:endParaRPr lang="en-US" sz="1700" dirty="0"/>
          </a:p>
        </p:txBody>
      </p:sp>
      <p:pic>
        <p:nvPicPr>
          <p:cNvPr id="3" name="Picture 2">
            <a:extLst>
              <a:ext uri="{FF2B5EF4-FFF2-40B4-BE49-F238E27FC236}">
                <a16:creationId xmlns:a16="http://schemas.microsoft.com/office/drawing/2014/main" id="{ED01BF1D-335C-4ED0-964F-D81372298450}"/>
              </a:ext>
            </a:extLst>
          </p:cNvPr>
          <p:cNvPicPr>
            <a:picLocks noChangeAspect="1"/>
          </p:cNvPicPr>
          <p:nvPr/>
        </p:nvPicPr>
        <p:blipFill>
          <a:blip r:embed="rId3"/>
          <a:stretch>
            <a:fillRect/>
          </a:stretch>
        </p:blipFill>
        <p:spPr>
          <a:xfrm>
            <a:off x="5689563" y="3429000"/>
            <a:ext cx="6045239" cy="3246168"/>
          </a:xfrm>
          <a:prstGeom prst="rect">
            <a:avLst/>
          </a:prstGeom>
        </p:spPr>
      </p:pic>
      <p:pic>
        <p:nvPicPr>
          <p:cNvPr id="4" name="Picture 3">
            <a:extLst>
              <a:ext uri="{FF2B5EF4-FFF2-40B4-BE49-F238E27FC236}">
                <a16:creationId xmlns:a16="http://schemas.microsoft.com/office/drawing/2014/main" id="{527E62B7-02DE-4507-878C-D4F47ED1E38A}"/>
              </a:ext>
            </a:extLst>
          </p:cNvPr>
          <p:cNvPicPr>
            <a:picLocks noChangeAspect="1"/>
          </p:cNvPicPr>
          <p:nvPr/>
        </p:nvPicPr>
        <p:blipFill>
          <a:blip r:embed="rId4"/>
          <a:stretch>
            <a:fillRect/>
          </a:stretch>
        </p:blipFill>
        <p:spPr>
          <a:xfrm>
            <a:off x="5689562" y="95747"/>
            <a:ext cx="6045240" cy="3246168"/>
          </a:xfrm>
          <a:prstGeom prst="rect">
            <a:avLst/>
          </a:prstGeom>
        </p:spPr>
      </p:pic>
      <p:sp>
        <p:nvSpPr>
          <p:cNvPr id="8" name="Rectangle: Rounded Corners 7">
            <a:extLst>
              <a:ext uri="{FF2B5EF4-FFF2-40B4-BE49-F238E27FC236}">
                <a16:creationId xmlns:a16="http://schemas.microsoft.com/office/drawing/2014/main" id="{A86F3D41-1B00-4FBC-90D8-4D225376E5C9}"/>
              </a:ext>
            </a:extLst>
          </p:cNvPr>
          <p:cNvSpPr/>
          <p:nvPr/>
        </p:nvSpPr>
        <p:spPr>
          <a:xfrm>
            <a:off x="6477000" y="1885951"/>
            <a:ext cx="1028701" cy="4000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E325272B-997C-4183-9552-62243A5E926D}"/>
              </a:ext>
            </a:extLst>
          </p:cNvPr>
          <p:cNvSpPr/>
          <p:nvPr/>
        </p:nvSpPr>
        <p:spPr>
          <a:xfrm>
            <a:off x="6477001" y="4572000"/>
            <a:ext cx="1638299" cy="20002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7973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189443" y="268984"/>
            <a:ext cx="4328128" cy="1211473"/>
          </a:xfrm>
        </p:spPr>
        <p:txBody>
          <a:bodyPr vert="horz" lIns="91440" tIns="45720" rIns="91440" bIns="45720" rtlCol="0" anchor="ctr">
            <a:normAutofit/>
          </a:bodyPr>
          <a:lstStyle/>
          <a:p>
            <a:pPr>
              <a:lnSpc>
                <a:spcPct val="90000"/>
              </a:lnSpc>
            </a:pPr>
            <a:r>
              <a:rPr lang="en-US" sz="2800" dirty="0"/>
              <a:t>Now Serious Business, the code T-T</a:t>
            </a:r>
          </a:p>
        </p:txBody>
      </p:sp>
      <p:sp>
        <p:nvSpPr>
          <p:cNvPr id="6" name="TextBox 5">
            <a:extLst>
              <a:ext uri="{FF2B5EF4-FFF2-40B4-BE49-F238E27FC236}">
                <a16:creationId xmlns:a16="http://schemas.microsoft.com/office/drawing/2014/main" id="{86AAB0C0-C8C7-4F7B-82FA-5B17E8A8C1EC}"/>
              </a:ext>
            </a:extLst>
          </p:cNvPr>
          <p:cNvSpPr txBox="1"/>
          <p:nvPr/>
        </p:nvSpPr>
        <p:spPr>
          <a:xfrm>
            <a:off x="293914" y="1480457"/>
            <a:ext cx="5355772" cy="5108559"/>
          </a:xfrm>
          <a:prstGeom prst="rect">
            <a:avLst/>
          </a:prstGeom>
        </p:spPr>
        <p:txBody>
          <a:bodyPr vert="horz" lIns="91440" tIns="45720" rIns="91440" bIns="45720" rtlCol="0" anchor="ctr">
            <a:normAutofit fontScale="85000" lnSpcReduction="10000"/>
          </a:bodyPr>
          <a:lstStyle/>
          <a:p>
            <a:pPr algn="just">
              <a:lnSpc>
                <a:spcPct val="90000"/>
              </a:lnSpc>
              <a:spcAft>
                <a:spcPts val="1000"/>
              </a:spcAft>
              <a:buClr>
                <a:schemeClr val="tx1"/>
              </a:buClr>
              <a:buSzPct val="100000"/>
            </a:pPr>
            <a:r>
              <a:rPr lang="en-US" sz="1700" dirty="0"/>
              <a:t>4.</a:t>
            </a:r>
            <a:r>
              <a:rPr lang="en-CA" sz="1700" dirty="0"/>
              <a:t> We’ll have to call our object random in our function to generate numbers in memory each time we’re giving an index where an icon must be added.</a:t>
            </a:r>
            <a:endParaRPr lang="en-US" sz="1700" dirty="0"/>
          </a:p>
          <a:p>
            <a:pPr algn="just">
              <a:lnSpc>
                <a:spcPct val="90000"/>
              </a:lnSpc>
              <a:spcAft>
                <a:spcPts val="1000"/>
              </a:spcAft>
              <a:buClr>
                <a:schemeClr val="tx1"/>
              </a:buClr>
              <a:buSzPct val="100000"/>
            </a:pPr>
            <a:endParaRPr lang="en-US" sz="1700" dirty="0"/>
          </a:p>
          <a:p>
            <a:pPr algn="just">
              <a:lnSpc>
                <a:spcPct val="90000"/>
              </a:lnSpc>
              <a:spcAft>
                <a:spcPts val="1000"/>
              </a:spcAft>
              <a:buClr>
                <a:schemeClr val="tx1"/>
              </a:buClr>
              <a:buSzPct val="100000"/>
            </a:pPr>
            <a:r>
              <a:rPr lang="en-US" sz="1700" dirty="0"/>
              <a:t>But before that, just going to show where our icons are stored. Since we’re using a “</a:t>
            </a:r>
            <a:r>
              <a:rPr lang="en-US" sz="1700" dirty="0" err="1"/>
              <a:t>TableLayoutPanel</a:t>
            </a:r>
            <a:r>
              <a:rPr lang="en-US" sz="1700" dirty="0"/>
              <a:t>”, all the labels are in the list of controls of our “tableLayoutPanel1”. When we double click on “</a:t>
            </a:r>
            <a:r>
              <a:rPr lang="en-US" sz="1700" dirty="0">
                <a:solidFill>
                  <a:srgbClr val="FF0000"/>
                </a:solidFill>
              </a:rPr>
              <a:t>Form1.Designer.cs</a:t>
            </a:r>
            <a:r>
              <a:rPr lang="en-US" sz="1700" dirty="0"/>
              <a:t>” under our current project, we can see that our </a:t>
            </a:r>
            <a:r>
              <a:rPr lang="en-US" sz="1700" dirty="0">
                <a:solidFill>
                  <a:srgbClr val="FF0000"/>
                </a:solidFill>
              </a:rPr>
              <a:t>labels are added in the list of controls of our “tableLayoutPanel1”</a:t>
            </a:r>
            <a:r>
              <a:rPr lang="en-US" sz="1700" dirty="0"/>
              <a:t>.</a:t>
            </a:r>
          </a:p>
          <a:p>
            <a:pPr algn="just">
              <a:lnSpc>
                <a:spcPct val="90000"/>
              </a:lnSpc>
              <a:spcAft>
                <a:spcPts val="1000"/>
              </a:spcAft>
              <a:buClr>
                <a:schemeClr val="tx1"/>
              </a:buClr>
              <a:buSzPct val="100000"/>
            </a:pPr>
            <a:endParaRPr lang="en-US" sz="1700" dirty="0"/>
          </a:p>
          <a:p>
            <a:pPr algn="just">
              <a:lnSpc>
                <a:spcPct val="90000"/>
              </a:lnSpc>
              <a:spcAft>
                <a:spcPts val="1000"/>
              </a:spcAft>
              <a:buClr>
                <a:schemeClr val="tx1"/>
              </a:buClr>
              <a:buSzPct val="100000"/>
            </a:pPr>
            <a:r>
              <a:rPr lang="en-US" sz="1700" dirty="0"/>
              <a:t>So if we want to have access to these labels, we have to do a “foreach” loop “Control in” and we have to use our “tableLayoutPanel1.Controls” and not “</a:t>
            </a:r>
            <a:r>
              <a:rPr lang="en-US" sz="1700" dirty="0" err="1"/>
              <a:t>this.Controls</a:t>
            </a:r>
            <a:r>
              <a:rPr lang="en-US" sz="1700" dirty="0"/>
              <a:t>” because our labels aren’t directly in “Form1”, they are in our “tableLayoutPanel1”. We’ll use that to find all our labels that exist in it.</a:t>
            </a:r>
          </a:p>
          <a:p>
            <a:r>
              <a:rPr lang="en-CA" sz="1700" dirty="0"/>
              <a:t>-&gt; </a:t>
            </a:r>
            <a:r>
              <a:rPr lang="en-CA" dirty="0">
                <a:solidFill>
                  <a:srgbClr val="92D050"/>
                </a:solidFill>
              </a:rPr>
              <a:t>private void </a:t>
            </a:r>
            <a:r>
              <a:rPr lang="en-CA" dirty="0" err="1">
                <a:solidFill>
                  <a:srgbClr val="92D050"/>
                </a:solidFill>
              </a:rPr>
              <a:t>AssignIcons</a:t>
            </a:r>
            <a:r>
              <a:rPr lang="en-CA" dirty="0">
                <a:solidFill>
                  <a:srgbClr val="92D050"/>
                </a:solidFill>
              </a:rPr>
              <a:t>()</a:t>
            </a:r>
          </a:p>
          <a:p>
            <a:r>
              <a:rPr lang="en-CA" dirty="0">
                <a:solidFill>
                  <a:srgbClr val="92D050"/>
                </a:solidFill>
              </a:rPr>
              <a:t>        {</a:t>
            </a:r>
          </a:p>
          <a:p>
            <a:r>
              <a:rPr lang="en-CA" dirty="0">
                <a:solidFill>
                  <a:srgbClr val="92D050"/>
                </a:solidFill>
              </a:rPr>
              <a:t>            foreach(Control </a:t>
            </a:r>
            <a:r>
              <a:rPr lang="en-CA" dirty="0" err="1">
                <a:solidFill>
                  <a:srgbClr val="92D050"/>
                </a:solidFill>
              </a:rPr>
              <a:t>control</a:t>
            </a:r>
            <a:r>
              <a:rPr lang="en-CA" dirty="0">
                <a:solidFill>
                  <a:srgbClr val="92D050"/>
                </a:solidFill>
              </a:rPr>
              <a:t> in this.tableLayoutPanel1.Controls)</a:t>
            </a:r>
          </a:p>
          <a:p>
            <a:r>
              <a:rPr lang="en-CA" dirty="0">
                <a:solidFill>
                  <a:srgbClr val="92D050"/>
                </a:solidFill>
              </a:rPr>
              <a:t>            {</a:t>
            </a:r>
          </a:p>
          <a:p>
            <a:endParaRPr lang="en-CA" dirty="0">
              <a:solidFill>
                <a:srgbClr val="92D050"/>
              </a:solidFill>
            </a:endParaRPr>
          </a:p>
          <a:p>
            <a:r>
              <a:rPr lang="en-CA" dirty="0">
                <a:solidFill>
                  <a:srgbClr val="92D050"/>
                </a:solidFill>
              </a:rPr>
              <a:t>            }</a:t>
            </a:r>
          </a:p>
          <a:p>
            <a:r>
              <a:rPr lang="en-CA" dirty="0">
                <a:solidFill>
                  <a:srgbClr val="92D050"/>
                </a:solidFill>
              </a:rPr>
              <a:t>        }</a:t>
            </a:r>
            <a:endParaRPr lang="en-CA" sz="1700" dirty="0">
              <a:solidFill>
                <a:srgbClr val="92D050"/>
              </a:solidFill>
            </a:endParaRPr>
          </a:p>
          <a:p>
            <a:pPr>
              <a:lnSpc>
                <a:spcPct val="90000"/>
              </a:lnSpc>
              <a:spcAft>
                <a:spcPts val="1000"/>
              </a:spcAft>
              <a:buClr>
                <a:schemeClr val="tx1"/>
              </a:buClr>
              <a:buSzPct val="100000"/>
              <a:buFont typeface="Arial"/>
              <a:buChar char="•"/>
            </a:pPr>
            <a:endParaRPr lang="en-US" sz="1700" dirty="0"/>
          </a:p>
        </p:txBody>
      </p:sp>
      <p:pic>
        <p:nvPicPr>
          <p:cNvPr id="5" name="Picture 4">
            <a:extLst>
              <a:ext uri="{FF2B5EF4-FFF2-40B4-BE49-F238E27FC236}">
                <a16:creationId xmlns:a16="http://schemas.microsoft.com/office/drawing/2014/main" id="{AE94112C-DE70-4337-AABC-01F7185090D3}"/>
              </a:ext>
            </a:extLst>
          </p:cNvPr>
          <p:cNvPicPr>
            <a:picLocks noChangeAspect="1"/>
          </p:cNvPicPr>
          <p:nvPr/>
        </p:nvPicPr>
        <p:blipFill>
          <a:blip r:embed="rId3"/>
          <a:stretch>
            <a:fillRect/>
          </a:stretch>
        </p:blipFill>
        <p:spPr>
          <a:xfrm>
            <a:off x="5852846" y="182832"/>
            <a:ext cx="6045240" cy="3246168"/>
          </a:xfrm>
          <a:prstGeom prst="rect">
            <a:avLst/>
          </a:prstGeom>
        </p:spPr>
      </p:pic>
      <p:pic>
        <p:nvPicPr>
          <p:cNvPr id="7" name="Picture 6">
            <a:extLst>
              <a:ext uri="{FF2B5EF4-FFF2-40B4-BE49-F238E27FC236}">
                <a16:creationId xmlns:a16="http://schemas.microsoft.com/office/drawing/2014/main" id="{B93C9541-0942-4557-B898-3C000AAA9C0B}"/>
              </a:ext>
            </a:extLst>
          </p:cNvPr>
          <p:cNvPicPr>
            <a:picLocks noChangeAspect="1"/>
          </p:cNvPicPr>
          <p:nvPr/>
        </p:nvPicPr>
        <p:blipFill>
          <a:blip r:embed="rId4"/>
          <a:stretch>
            <a:fillRect/>
          </a:stretch>
        </p:blipFill>
        <p:spPr>
          <a:xfrm>
            <a:off x="5852846" y="3429000"/>
            <a:ext cx="6045240" cy="3246168"/>
          </a:xfrm>
          <a:prstGeom prst="rect">
            <a:avLst/>
          </a:prstGeom>
        </p:spPr>
      </p:pic>
      <p:sp>
        <p:nvSpPr>
          <p:cNvPr id="8" name="Rectangle: Rounded Corners 7">
            <a:extLst>
              <a:ext uri="{FF2B5EF4-FFF2-40B4-BE49-F238E27FC236}">
                <a16:creationId xmlns:a16="http://schemas.microsoft.com/office/drawing/2014/main" id="{3921A619-C913-4C0C-BCFB-84D0FEBBC7AC}"/>
              </a:ext>
            </a:extLst>
          </p:cNvPr>
          <p:cNvSpPr/>
          <p:nvPr/>
        </p:nvSpPr>
        <p:spPr>
          <a:xfrm>
            <a:off x="6638926" y="4752045"/>
            <a:ext cx="2276474" cy="64863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B8C3C281-7D6B-4B40-AFB0-942DDEFBF070}"/>
              </a:ext>
            </a:extLst>
          </p:cNvPr>
          <p:cNvSpPr/>
          <p:nvPr/>
        </p:nvSpPr>
        <p:spPr>
          <a:xfrm>
            <a:off x="6598991" y="1027770"/>
            <a:ext cx="2421183" cy="14296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6C91F31C-1776-4B6A-AF88-32E3F6034BE7}"/>
              </a:ext>
            </a:extLst>
          </p:cNvPr>
          <p:cNvSpPr/>
          <p:nvPr/>
        </p:nvSpPr>
        <p:spPr>
          <a:xfrm>
            <a:off x="9875592" y="1036365"/>
            <a:ext cx="1868734" cy="754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0375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animBg="1"/>
      <p:bldP spid="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1" name="Rectangle 20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useBgFill="1">
        <p:nvSpPr>
          <p:cNvPr id="20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0" name="Straight Connector 20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94F16D99-BC01-4F16-BFC4-E2DD910F610B}"/>
              </a:ext>
            </a:extLst>
          </p:cNvPr>
          <p:cNvSpPr>
            <a:spLocks noGrp="1"/>
          </p:cNvSpPr>
          <p:nvPr>
            <p:ph type="title"/>
          </p:nvPr>
        </p:nvSpPr>
        <p:spPr>
          <a:xfrm>
            <a:off x="189443" y="268984"/>
            <a:ext cx="4328128" cy="1211473"/>
          </a:xfrm>
        </p:spPr>
        <p:txBody>
          <a:bodyPr vert="horz" lIns="91440" tIns="45720" rIns="91440" bIns="45720" rtlCol="0" anchor="ctr">
            <a:normAutofit/>
          </a:bodyPr>
          <a:lstStyle/>
          <a:p>
            <a:pPr>
              <a:lnSpc>
                <a:spcPct val="90000"/>
              </a:lnSpc>
            </a:pPr>
            <a:r>
              <a:rPr lang="en-US" sz="2800" dirty="0">
                <a:solidFill>
                  <a:schemeClr val="bg1"/>
                </a:solidFill>
              </a:rPr>
              <a:t>Now Serious Business, the code T-T</a:t>
            </a:r>
          </a:p>
        </p:txBody>
      </p:sp>
      <p:sp>
        <p:nvSpPr>
          <p:cNvPr id="97" name="TextBox 96">
            <a:extLst>
              <a:ext uri="{FF2B5EF4-FFF2-40B4-BE49-F238E27FC236}">
                <a16:creationId xmlns:a16="http://schemas.microsoft.com/office/drawing/2014/main" id="{007FE400-2B47-499E-A982-704162856B2E}"/>
              </a:ext>
            </a:extLst>
          </p:cNvPr>
          <p:cNvSpPr txBox="1"/>
          <p:nvPr/>
        </p:nvSpPr>
        <p:spPr>
          <a:xfrm>
            <a:off x="293914" y="1480457"/>
            <a:ext cx="5355772" cy="5108559"/>
          </a:xfrm>
          <a:prstGeom prst="rect">
            <a:avLst/>
          </a:prstGeom>
        </p:spPr>
        <p:txBody>
          <a:bodyPr vert="horz" lIns="91440" tIns="45720" rIns="91440" bIns="45720" rtlCol="0" anchor="ctr">
            <a:normAutofit fontScale="85000" lnSpcReduction="10000"/>
          </a:bodyPr>
          <a:lstStyle/>
          <a:p>
            <a:pPr algn="just">
              <a:lnSpc>
                <a:spcPct val="90000"/>
              </a:lnSpc>
              <a:spcAft>
                <a:spcPts val="1000"/>
              </a:spcAft>
              <a:buClr>
                <a:schemeClr val="tx1"/>
              </a:buClr>
              <a:buSzPct val="100000"/>
            </a:pPr>
            <a:r>
              <a:rPr lang="en-US" sz="1700" dirty="0">
                <a:solidFill>
                  <a:schemeClr val="bg1"/>
                </a:solidFill>
              </a:rPr>
              <a:t>5. If we want to read a “Control”, we must convert it in “Label”.</a:t>
            </a:r>
          </a:p>
          <a:p>
            <a:r>
              <a:rPr lang="en-US" sz="1700" dirty="0">
                <a:solidFill>
                  <a:schemeClr val="bg1"/>
                </a:solidFill>
              </a:rPr>
              <a:t>-&gt;</a:t>
            </a:r>
            <a:r>
              <a:rPr lang="en-US" sz="1700" dirty="0">
                <a:solidFill>
                  <a:srgbClr val="FF0000"/>
                </a:solidFill>
              </a:rPr>
              <a:t> </a:t>
            </a:r>
            <a:r>
              <a:rPr lang="en-CA" dirty="0">
                <a:solidFill>
                  <a:srgbClr val="FF0000"/>
                </a:solidFill>
              </a:rPr>
              <a:t>private void </a:t>
            </a:r>
            <a:r>
              <a:rPr lang="en-CA" dirty="0" err="1">
                <a:solidFill>
                  <a:srgbClr val="FF0000"/>
                </a:solidFill>
              </a:rPr>
              <a:t>AssignIcons</a:t>
            </a:r>
            <a:r>
              <a:rPr lang="en-CA" dirty="0">
                <a:solidFill>
                  <a:srgbClr val="FF0000"/>
                </a:solidFill>
              </a:rPr>
              <a:t>()</a:t>
            </a:r>
          </a:p>
          <a:p>
            <a:r>
              <a:rPr lang="en-CA" dirty="0">
                <a:solidFill>
                  <a:srgbClr val="FF0000"/>
                </a:solidFill>
              </a:rPr>
              <a:t>        {</a:t>
            </a:r>
          </a:p>
          <a:p>
            <a:r>
              <a:rPr lang="en-CA" dirty="0">
                <a:solidFill>
                  <a:srgbClr val="FF0000"/>
                </a:solidFill>
              </a:rPr>
              <a:t>            foreach(Control </a:t>
            </a:r>
            <a:r>
              <a:rPr lang="en-CA" dirty="0" err="1">
                <a:solidFill>
                  <a:srgbClr val="FF0000"/>
                </a:solidFill>
              </a:rPr>
              <a:t>control</a:t>
            </a:r>
            <a:r>
              <a:rPr lang="en-CA" dirty="0">
                <a:solidFill>
                  <a:srgbClr val="FF0000"/>
                </a:solidFill>
              </a:rPr>
              <a:t> in this.tableLayoutPanel1.Controls)</a:t>
            </a:r>
          </a:p>
          <a:p>
            <a:r>
              <a:rPr lang="en-CA" dirty="0">
                <a:solidFill>
                  <a:srgbClr val="FF0000"/>
                </a:solidFill>
              </a:rPr>
              <a:t>            {</a:t>
            </a:r>
          </a:p>
          <a:p>
            <a:r>
              <a:rPr lang="en-CA" dirty="0">
                <a:solidFill>
                  <a:srgbClr val="FF0000"/>
                </a:solidFill>
              </a:rPr>
              <a:t>                if(control is Label)</a:t>
            </a:r>
          </a:p>
          <a:p>
            <a:r>
              <a:rPr lang="en-CA" dirty="0">
                <a:solidFill>
                  <a:srgbClr val="FF0000"/>
                </a:solidFill>
              </a:rPr>
              <a:t>                {</a:t>
            </a:r>
          </a:p>
          <a:p>
            <a:r>
              <a:rPr lang="en-CA" dirty="0">
                <a:solidFill>
                  <a:srgbClr val="FF0000"/>
                </a:solidFill>
              </a:rPr>
              <a:t>                    Label </a:t>
            </a:r>
            <a:r>
              <a:rPr lang="en-CA" dirty="0" err="1">
                <a:solidFill>
                  <a:srgbClr val="FF0000"/>
                </a:solidFill>
              </a:rPr>
              <a:t>label</a:t>
            </a:r>
            <a:r>
              <a:rPr lang="en-CA" dirty="0">
                <a:solidFill>
                  <a:srgbClr val="FF0000"/>
                </a:solidFill>
              </a:rPr>
              <a:t> = (Label)control;</a:t>
            </a:r>
          </a:p>
          <a:p>
            <a:r>
              <a:rPr lang="en-CA" dirty="0">
                <a:solidFill>
                  <a:srgbClr val="FF0000"/>
                </a:solidFill>
              </a:rPr>
              <a:t>	       }</a:t>
            </a:r>
          </a:p>
          <a:p>
            <a:r>
              <a:rPr lang="en-CA" dirty="0">
                <a:solidFill>
                  <a:srgbClr val="FF0000"/>
                </a:solidFill>
              </a:rPr>
              <a:t>            }</a:t>
            </a:r>
          </a:p>
          <a:p>
            <a:r>
              <a:rPr lang="en-CA" dirty="0">
                <a:solidFill>
                  <a:srgbClr val="FF0000"/>
                </a:solidFill>
              </a:rPr>
              <a:t>        }</a:t>
            </a:r>
          </a:p>
          <a:p>
            <a:endParaRPr lang="en-CA" dirty="0">
              <a:solidFill>
                <a:schemeClr val="bg1"/>
              </a:solidFill>
            </a:endParaRPr>
          </a:p>
          <a:p>
            <a:r>
              <a:rPr lang="en-CA" sz="1700" dirty="0">
                <a:solidFill>
                  <a:schemeClr val="bg1"/>
                </a:solidFill>
              </a:rPr>
              <a:t>*A Control is controls in general, it can be a button, a label, etc. Anything that can be added from the “Toolbox” can be considered as a Control. </a:t>
            </a:r>
          </a:p>
          <a:p>
            <a:endParaRPr lang="en-CA" sz="1700" dirty="0">
              <a:solidFill>
                <a:schemeClr val="bg1"/>
              </a:solidFill>
            </a:endParaRPr>
          </a:p>
          <a:p>
            <a:r>
              <a:rPr lang="en-US" sz="1700" dirty="0">
                <a:solidFill>
                  <a:schemeClr val="bg1"/>
                </a:solidFill>
              </a:rPr>
              <a:t>We’re only interested in our labels in this case. If we had other things in our “Form1” and you want to make sure it’s really a control of Label type, we can do “</a:t>
            </a:r>
            <a:r>
              <a:rPr lang="en-CA" sz="1600" dirty="0">
                <a:solidFill>
                  <a:schemeClr val="bg1"/>
                </a:solidFill>
              </a:rPr>
              <a:t>if(control is Label) {}” to test it and if it’s really a Label, we’ll create a Label and convert the control into Label because we want to have access to all the properties of Label. As a Control, we don’t have access to all the properties of that same object (in this case Label).</a:t>
            </a:r>
            <a:endParaRPr lang="en-US" sz="1700" dirty="0">
              <a:solidFill>
                <a:schemeClr val="bg1"/>
              </a:solidFill>
            </a:endParaRPr>
          </a:p>
        </p:txBody>
      </p:sp>
      <p:pic>
        <p:nvPicPr>
          <p:cNvPr id="98" name="Picture 97">
            <a:extLst>
              <a:ext uri="{FF2B5EF4-FFF2-40B4-BE49-F238E27FC236}">
                <a16:creationId xmlns:a16="http://schemas.microsoft.com/office/drawing/2014/main" id="{4A39BA75-54A4-4525-8E95-DA035F9E321C}"/>
              </a:ext>
            </a:extLst>
          </p:cNvPr>
          <p:cNvPicPr>
            <a:picLocks noChangeAspect="1"/>
          </p:cNvPicPr>
          <p:nvPr/>
        </p:nvPicPr>
        <p:blipFill>
          <a:blip r:embed="rId3"/>
          <a:stretch>
            <a:fillRect/>
          </a:stretch>
        </p:blipFill>
        <p:spPr>
          <a:xfrm>
            <a:off x="6242571" y="2386993"/>
            <a:ext cx="5896768" cy="3166442"/>
          </a:xfrm>
          <a:prstGeom prst="rect">
            <a:avLst/>
          </a:prstGeom>
        </p:spPr>
      </p:pic>
      <p:sp>
        <p:nvSpPr>
          <p:cNvPr id="99" name="Rectangle: Rounded Corners 98">
            <a:extLst>
              <a:ext uri="{FF2B5EF4-FFF2-40B4-BE49-F238E27FC236}">
                <a16:creationId xmlns:a16="http://schemas.microsoft.com/office/drawing/2014/main" id="{927B7238-3A2C-4F28-B498-3AF37CB6D8EF}"/>
              </a:ext>
            </a:extLst>
          </p:cNvPr>
          <p:cNvSpPr/>
          <p:nvPr/>
        </p:nvSpPr>
        <p:spPr>
          <a:xfrm>
            <a:off x="6963761" y="3550844"/>
            <a:ext cx="2451685" cy="9489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65697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7"/>
                                        </p:tgtEl>
                                        <p:attrNameLst>
                                          <p:attrName>style.visibility</p:attrName>
                                        </p:attrNameLst>
                                      </p:cBhvr>
                                      <p:to>
                                        <p:strVal val="visible"/>
                                      </p:to>
                                    </p:set>
                                    <p:anim calcmode="lin" valueType="num">
                                      <p:cBhvr additive="base">
                                        <p:cTn id="12" dur="500" fill="hold"/>
                                        <p:tgtEl>
                                          <p:spTgt spid="97"/>
                                        </p:tgtEl>
                                        <p:attrNameLst>
                                          <p:attrName>ppt_x</p:attrName>
                                        </p:attrNameLst>
                                      </p:cBhvr>
                                      <p:tavLst>
                                        <p:tav tm="0">
                                          <p:val>
                                            <p:strVal val="#ppt_x"/>
                                          </p:val>
                                        </p:tav>
                                        <p:tav tm="100000">
                                          <p:val>
                                            <p:strVal val="#ppt_x"/>
                                          </p:val>
                                        </p:tav>
                                      </p:tavLst>
                                    </p:anim>
                                    <p:anim calcmode="lin" valueType="num">
                                      <p:cBhvr additive="base">
                                        <p:cTn id="13"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500"/>
                                        <p:tgtEl>
                                          <p:spTgt spid="9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1" name="Rectangle 20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useBgFill="1">
        <p:nvSpPr>
          <p:cNvPr id="20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0" name="Straight Connector 20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94F16D99-BC01-4F16-BFC4-E2DD910F610B}"/>
              </a:ext>
            </a:extLst>
          </p:cNvPr>
          <p:cNvSpPr>
            <a:spLocks noGrp="1"/>
          </p:cNvSpPr>
          <p:nvPr>
            <p:ph type="title"/>
          </p:nvPr>
        </p:nvSpPr>
        <p:spPr>
          <a:xfrm>
            <a:off x="748196" y="738386"/>
            <a:ext cx="4328128" cy="1211473"/>
          </a:xfrm>
        </p:spPr>
        <p:txBody>
          <a:bodyPr vert="horz" lIns="91440" tIns="45720" rIns="91440" bIns="45720" rtlCol="0" anchor="ctr">
            <a:normAutofit/>
          </a:bodyPr>
          <a:lstStyle/>
          <a:p>
            <a:pPr>
              <a:lnSpc>
                <a:spcPct val="90000"/>
              </a:lnSpc>
            </a:pPr>
            <a:r>
              <a:rPr lang="en-US" sz="2800" dirty="0">
                <a:solidFill>
                  <a:schemeClr val="bg1"/>
                </a:solidFill>
              </a:rPr>
              <a:t>Now Serious Business, the code T-T</a:t>
            </a:r>
          </a:p>
        </p:txBody>
      </p:sp>
      <p:sp>
        <p:nvSpPr>
          <p:cNvPr id="97" name="TextBox 96">
            <a:extLst>
              <a:ext uri="{FF2B5EF4-FFF2-40B4-BE49-F238E27FC236}">
                <a16:creationId xmlns:a16="http://schemas.microsoft.com/office/drawing/2014/main" id="{007FE400-2B47-499E-A982-704162856B2E}"/>
              </a:ext>
            </a:extLst>
          </p:cNvPr>
          <p:cNvSpPr txBox="1"/>
          <p:nvPr/>
        </p:nvSpPr>
        <p:spPr>
          <a:xfrm>
            <a:off x="293914" y="1480457"/>
            <a:ext cx="5355772" cy="5108559"/>
          </a:xfrm>
          <a:prstGeom prst="rect">
            <a:avLst/>
          </a:prstGeom>
        </p:spPr>
        <p:txBody>
          <a:bodyPr vert="horz" lIns="91440" tIns="45720" rIns="91440" bIns="45720" rtlCol="0" anchor="ctr">
            <a:normAutofit/>
          </a:bodyPr>
          <a:lstStyle/>
          <a:p>
            <a:pPr algn="just">
              <a:lnSpc>
                <a:spcPct val="90000"/>
              </a:lnSpc>
              <a:spcAft>
                <a:spcPts val="1000"/>
              </a:spcAft>
              <a:buClr>
                <a:schemeClr val="tx1"/>
              </a:buClr>
              <a:buSzPct val="100000"/>
            </a:pPr>
            <a:r>
              <a:rPr lang="en-US" sz="1700" dirty="0">
                <a:solidFill>
                  <a:schemeClr val="bg1"/>
                </a:solidFill>
              </a:rPr>
              <a:t>6. </a:t>
            </a:r>
            <a:r>
              <a:rPr lang="en-CA" sz="1700" dirty="0">
                <a:solidFill>
                  <a:schemeClr val="bg1"/>
                </a:solidFill>
              </a:rPr>
              <a:t>We must change the text of our labels with our icons that we chose in our list “icons”. So now we need our random generator to distribute our icons randomly to each space (represented by indexes) in our “tableLayoutPanel1” in our “Form1”. </a:t>
            </a:r>
          </a:p>
          <a:p>
            <a:pPr algn="just">
              <a:lnSpc>
                <a:spcPct val="90000"/>
              </a:lnSpc>
              <a:spcAft>
                <a:spcPts val="1000"/>
              </a:spcAft>
              <a:buClr>
                <a:schemeClr val="tx1"/>
              </a:buClr>
              <a:buSzPct val="100000"/>
            </a:pPr>
            <a:r>
              <a:rPr lang="en-CA" sz="1700" dirty="0">
                <a:solidFill>
                  <a:schemeClr val="bg1"/>
                </a:solidFill>
              </a:rPr>
              <a:t>-&gt; </a:t>
            </a:r>
            <a:r>
              <a:rPr lang="en-CA" dirty="0">
                <a:solidFill>
                  <a:srgbClr val="FF0000"/>
                </a:solidFill>
              </a:rPr>
              <a:t>int </a:t>
            </a:r>
            <a:r>
              <a:rPr lang="en-CA" dirty="0" err="1">
                <a:solidFill>
                  <a:srgbClr val="FF0000"/>
                </a:solidFill>
              </a:rPr>
              <a:t>random_index</a:t>
            </a:r>
            <a:r>
              <a:rPr lang="en-CA" dirty="0">
                <a:solidFill>
                  <a:srgbClr val="FF0000"/>
                </a:solidFill>
              </a:rPr>
              <a:t> = </a:t>
            </a:r>
            <a:r>
              <a:rPr lang="en-CA" dirty="0" err="1">
                <a:solidFill>
                  <a:srgbClr val="FF0000"/>
                </a:solidFill>
              </a:rPr>
              <a:t>random.Next</a:t>
            </a:r>
            <a:r>
              <a:rPr lang="en-CA" dirty="0">
                <a:solidFill>
                  <a:srgbClr val="FF0000"/>
                </a:solidFill>
              </a:rPr>
              <a:t>(</a:t>
            </a:r>
            <a:r>
              <a:rPr lang="en-CA" dirty="0" err="1">
                <a:solidFill>
                  <a:srgbClr val="FF0000"/>
                </a:solidFill>
              </a:rPr>
              <a:t>this.icons.Count</a:t>
            </a:r>
            <a:r>
              <a:rPr lang="en-CA" dirty="0">
                <a:solidFill>
                  <a:srgbClr val="FF0000"/>
                </a:solidFill>
              </a:rPr>
              <a:t>);</a:t>
            </a:r>
          </a:p>
          <a:p>
            <a:pPr algn="just">
              <a:lnSpc>
                <a:spcPct val="90000"/>
              </a:lnSpc>
              <a:spcAft>
                <a:spcPts val="1000"/>
              </a:spcAft>
              <a:buClr>
                <a:schemeClr val="tx1"/>
              </a:buClr>
              <a:buSzPct val="100000"/>
            </a:pPr>
            <a:r>
              <a:rPr lang="en-US" sz="1700" dirty="0">
                <a:solidFill>
                  <a:schemeClr val="bg1"/>
                </a:solidFill>
              </a:rPr>
              <a:t>We create an integer for our indexes which will be generated by our random generator.</a:t>
            </a:r>
          </a:p>
          <a:p>
            <a:pPr algn="just">
              <a:lnSpc>
                <a:spcPct val="90000"/>
              </a:lnSpc>
              <a:spcAft>
                <a:spcPts val="1000"/>
              </a:spcAft>
              <a:buClr>
                <a:schemeClr val="tx1"/>
              </a:buClr>
              <a:buSzPct val="100000"/>
            </a:pPr>
            <a:r>
              <a:rPr lang="en-US" sz="1700" dirty="0">
                <a:solidFill>
                  <a:schemeClr val="bg1"/>
                </a:solidFill>
              </a:rPr>
              <a:t>“.Next()” is where we’ll give the maximum value (the value put in “.Next()” will never be included in the generator aka we have 16 icons but it will generate values from 0 to 15) and “Count” refers to the number of items which in this case is our number of icons in the list “icons”. </a:t>
            </a:r>
            <a:endParaRPr lang="en-CA" sz="1700" dirty="0">
              <a:solidFill>
                <a:schemeClr val="bg1"/>
              </a:solidFill>
            </a:endParaRPr>
          </a:p>
        </p:txBody>
      </p:sp>
      <p:pic>
        <p:nvPicPr>
          <p:cNvPr id="2" name="Picture 1">
            <a:extLst>
              <a:ext uri="{FF2B5EF4-FFF2-40B4-BE49-F238E27FC236}">
                <a16:creationId xmlns:a16="http://schemas.microsoft.com/office/drawing/2014/main" id="{F1B30B00-BD87-4DC8-8263-49BC2EE63D01}"/>
              </a:ext>
            </a:extLst>
          </p:cNvPr>
          <p:cNvPicPr>
            <a:picLocks noChangeAspect="1"/>
          </p:cNvPicPr>
          <p:nvPr/>
        </p:nvPicPr>
        <p:blipFill>
          <a:blip r:embed="rId3"/>
          <a:stretch>
            <a:fillRect/>
          </a:stretch>
        </p:blipFill>
        <p:spPr>
          <a:xfrm>
            <a:off x="6258029" y="2451053"/>
            <a:ext cx="5845465" cy="3138893"/>
          </a:xfrm>
          <a:prstGeom prst="rect">
            <a:avLst/>
          </a:prstGeom>
        </p:spPr>
      </p:pic>
      <p:sp>
        <p:nvSpPr>
          <p:cNvPr id="91" name="Rectangle: Rounded Corners 90">
            <a:extLst>
              <a:ext uri="{FF2B5EF4-FFF2-40B4-BE49-F238E27FC236}">
                <a16:creationId xmlns:a16="http://schemas.microsoft.com/office/drawing/2014/main" id="{B79A3BFF-19AD-45D3-9CB9-750412A92A8D}"/>
              </a:ext>
            </a:extLst>
          </p:cNvPr>
          <p:cNvSpPr/>
          <p:nvPr/>
        </p:nvSpPr>
        <p:spPr>
          <a:xfrm>
            <a:off x="7435477" y="4020499"/>
            <a:ext cx="1827339" cy="1485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323069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7"/>
                                        </p:tgtEl>
                                        <p:attrNameLst>
                                          <p:attrName>style.visibility</p:attrName>
                                        </p:attrNameLst>
                                      </p:cBhvr>
                                      <p:to>
                                        <p:strVal val="visible"/>
                                      </p:to>
                                    </p:set>
                                    <p:anim calcmode="lin" valueType="num">
                                      <p:cBhvr additive="base">
                                        <p:cTn id="12" dur="500" fill="hold"/>
                                        <p:tgtEl>
                                          <p:spTgt spid="97"/>
                                        </p:tgtEl>
                                        <p:attrNameLst>
                                          <p:attrName>ppt_x</p:attrName>
                                        </p:attrNameLst>
                                      </p:cBhvr>
                                      <p:tavLst>
                                        <p:tav tm="0">
                                          <p:val>
                                            <p:strVal val="#ppt_x"/>
                                          </p:val>
                                        </p:tav>
                                        <p:tav tm="100000">
                                          <p:val>
                                            <p:strVal val="#ppt_x"/>
                                          </p:val>
                                        </p:tav>
                                      </p:tavLst>
                                    </p:anim>
                                    <p:anim calcmode="lin" valueType="num">
                                      <p:cBhvr additive="base">
                                        <p:cTn id="13"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1" name="Rectangle 20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useBgFill="1">
        <p:nvSpPr>
          <p:cNvPr id="20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0" name="Straight Connector 20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94F16D99-BC01-4F16-BFC4-E2DD910F610B}"/>
              </a:ext>
            </a:extLst>
          </p:cNvPr>
          <p:cNvSpPr>
            <a:spLocks noGrp="1"/>
          </p:cNvSpPr>
          <p:nvPr>
            <p:ph type="title"/>
          </p:nvPr>
        </p:nvSpPr>
        <p:spPr>
          <a:xfrm>
            <a:off x="748196" y="738386"/>
            <a:ext cx="4328128" cy="1211473"/>
          </a:xfrm>
        </p:spPr>
        <p:txBody>
          <a:bodyPr vert="horz" lIns="91440" tIns="45720" rIns="91440" bIns="45720" rtlCol="0" anchor="ctr">
            <a:normAutofit/>
          </a:bodyPr>
          <a:lstStyle/>
          <a:p>
            <a:pPr>
              <a:lnSpc>
                <a:spcPct val="90000"/>
              </a:lnSpc>
            </a:pPr>
            <a:r>
              <a:rPr lang="en-US" sz="2800" dirty="0">
                <a:solidFill>
                  <a:schemeClr val="bg1"/>
                </a:solidFill>
              </a:rPr>
              <a:t>Now Serious Business, the code T-T</a:t>
            </a:r>
          </a:p>
        </p:txBody>
      </p:sp>
      <p:sp>
        <p:nvSpPr>
          <p:cNvPr id="97" name="TextBox 96">
            <a:extLst>
              <a:ext uri="{FF2B5EF4-FFF2-40B4-BE49-F238E27FC236}">
                <a16:creationId xmlns:a16="http://schemas.microsoft.com/office/drawing/2014/main" id="{007FE400-2B47-499E-A982-704162856B2E}"/>
              </a:ext>
            </a:extLst>
          </p:cNvPr>
          <p:cNvSpPr txBox="1"/>
          <p:nvPr/>
        </p:nvSpPr>
        <p:spPr>
          <a:xfrm>
            <a:off x="293914" y="1480457"/>
            <a:ext cx="5355772" cy="5108559"/>
          </a:xfrm>
          <a:prstGeom prst="rect">
            <a:avLst/>
          </a:prstGeom>
        </p:spPr>
        <p:txBody>
          <a:bodyPr vert="horz" lIns="91440" tIns="45720" rIns="91440" bIns="45720" rtlCol="0" anchor="ctr">
            <a:normAutofit/>
          </a:bodyPr>
          <a:lstStyle/>
          <a:p>
            <a:pPr algn="just">
              <a:lnSpc>
                <a:spcPct val="90000"/>
              </a:lnSpc>
              <a:spcAft>
                <a:spcPts val="1000"/>
              </a:spcAft>
              <a:buClr>
                <a:schemeClr val="tx1"/>
              </a:buClr>
              <a:buSzPct val="100000"/>
            </a:pPr>
            <a:r>
              <a:rPr lang="en-US" sz="1700" dirty="0">
                <a:solidFill>
                  <a:schemeClr val="bg1"/>
                </a:solidFill>
              </a:rPr>
              <a:t>7. So what we’re </a:t>
            </a:r>
            <a:r>
              <a:rPr lang="en-US" sz="1700" dirty="0" err="1">
                <a:solidFill>
                  <a:schemeClr val="bg1"/>
                </a:solidFill>
              </a:rPr>
              <a:t>gonna</a:t>
            </a:r>
            <a:r>
              <a:rPr lang="en-US" sz="1700" dirty="0">
                <a:solidFill>
                  <a:schemeClr val="bg1"/>
                </a:solidFill>
              </a:rPr>
              <a:t> do is to make sure our icons, which will be distributed at random index, is read as our label text in our “Form1”</a:t>
            </a:r>
          </a:p>
          <a:p>
            <a:pPr algn="just">
              <a:lnSpc>
                <a:spcPct val="90000"/>
              </a:lnSpc>
              <a:spcAft>
                <a:spcPts val="1000"/>
              </a:spcAft>
              <a:buClr>
                <a:schemeClr val="tx1"/>
              </a:buClr>
              <a:buSzPct val="100000"/>
            </a:pPr>
            <a:r>
              <a:rPr lang="en-US" sz="1700" dirty="0">
                <a:solidFill>
                  <a:schemeClr val="bg1"/>
                </a:solidFill>
              </a:rPr>
              <a:t>-&gt; </a:t>
            </a:r>
            <a:r>
              <a:rPr lang="en-CA" dirty="0" err="1">
                <a:solidFill>
                  <a:srgbClr val="FF0000"/>
                </a:solidFill>
              </a:rPr>
              <a:t>label.Text</a:t>
            </a:r>
            <a:r>
              <a:rPr lang="en-CA" dirty="0">
                <a:solidFill>
                  <a:srgbClr val="FF0000"/>
                </a:solidFill>
              </a:rPr>
              <a:t> = icons[</a:t>
            </a:r>
            <a:r>
              <a:rPr lang="en-CA" dirty="0" err="1">
                <a:solidFill>
                  <a:srgbClr val="FF0000"/>
                </a:solidFill>
              </a:rPr>
              <a:t>random_index</a:t>
            </a:r>
            <a:r>
              <a:rPr lang="en-CA" dirty="0">
                <a:solidFill>
                  <a:srgbClr val="FF0000"/>
                </a:solidFill>
              </a:rPr>
              <a:t>];</a:t>
            </a:r>
          </a:p>
          <a:p>
            <a:pPr algn="just">
              <a:lnSpc>
                <a:spcPct val="90000"/>
              </a:lnSpc>
              <a:spcAft>
                <a:spcPts val="1000"/>
              </a:spcAft>
              <a:buClr>
                <a:schemeClr val="tx1"/>
              </a:buClr>
              <a:buSzPct val="100000"/>
            </a:pPr>
            <a:r>
              <a:rPr lang="en-CA" dirty="0">
                <a:solidFill>
                  <a:schemeClr val="bg1"/>
                </a:solidFill>
              </a:rPr>
              <a:t>After an icon from our list as been distributed to a space (index) in our “Form1”, we would want to remove it from the list (hopefully so that it doesn’t get distributed again or something). </a:t>
            </a:r>
          </a:p>
          <a:p>
            <a:pPr algn="just">
              <a:lnSpc>
                <a:spcPct val="90000"/>
              </a:lnSpc>
              <a:spcAft>
                <a:spcPts val="1000"/>
              </a:spcAft>
              <a:buClr>
                <a:schemeClr val="tx1"/>
              </a:buClr>
              <a:buSzPct val="100000"/>
            </a:pPr>
            <a:r>
              <a:rPr lang="en-CA" dirty="0">
                <a:solidFill>
                  <a:schemeClr val="bg1"/>
                </a:solidFill>
              </a:rPr>
              <a:t>-&gt; </a:t>
            </a:r>
            <a:r>
              <a:rPr lang="en-CA" dirty="0" err="1">
                <a:solidFill>
                  <a:srgbClr val="92D050"/>
                </a:solidFill>
              </a:rPr>
              <a:t>icons.RemoveAt</a:t>
            </a:r>
            <a:r>
              <a:rPr lang="en-CA" dirty="0">
                <a:solidFill>
                  <a:srgbClr val="92D050"/>
                </a:solidFill>
              </a:rPr>
              <a:t>(</a:t>
            </a:r>
            <a:r>
              <a:rPr lang="en-CA" dirty="0" err="1">
                <a:solidFill>
                  <a:srgbClr val="92D050"/>
                </a:solidFill>
              </a:rPr>
              <a:t>random_index</a:t>
            </a:r>
            <a:r>
              <a:rPr lang="en-CA" dirty="0">
                <a:solidFill>
                  <a:srgbClr val="92D050"/>
                </a:solidFill>
              </a:rPr>
              <a:t>);</a:t>
            </a:r>
          </a:p>
          <a:p>
            <a:pPr algn="just">
              <a:lnSpc>
                <a:spcPct val="90000"/>
              </a:lnSpc>
              <a:spcAft>
                <a:spcPts val="1000"/>
              </a:spcAft>
              <a:buClr>
                <a:schemeClr val="tx1"/>
              </a:buClr>
              <a:buSzPct val="100000"/>
            </a:pPr>
            <a:endParaRPr lang="en-CA" dirty="0">
              <a:solidFill>
                <a:schemeClr val="bg1"/>
              </a:solidFill>
            </a:endParaRPr>
          </a:p>
        </p:txBody>
      </p:sp>
      <p:pic>
        <p:nvPicPr>
          <p:cNvPr id="3" name="Picture 2">
            <a:extLst>
              <a:ext uri="{FF2B5EF4-FFF2-40B4-BE49-F238E27FC236}">
                <a16:creationId xmlns:a16="http://schemas.microsoft.com/office/drawing/2014/main" id="{5102D55A-70AE-466C-94F9-4C7E4AAA9FC5}"/>
              </a:ext>
            </a:extLst>
          </p:cNvPr>
          <p:cNvPicPr>
            <a:picLocks noChangeAspect="1"/>
          </p:cNvPicPr>
          <p:nvPr/>
        </p:nvPicPr>
        <p:blipFill>
          <a:blip r:embed="rId3"/>
          <a:stretch>
            <a:fillRect/>
          </a:stretch>
        </p:blipFill>
        <p:spPr>
          <a:xfrm>
            <a:off x="6177396" y="2393809"/>
            <a:ext cx="5968425" cy="3204920"/>
          </a:xfrm>
          <a:prstGeom prst="rect">
            <a:avLst/>
          </a:prstGeom>
        </p:spPr>
      </p:pic>
      <p:sp>
        <p:nvSpPr>
          <p:cNvPr id="92" name="Rectangle: Rounded Corners 91">
            <a:extLst>
              <a:ext uri="{FF2B5EF4-FFF2-40B4-BE49-F238E27FC236}">
                <a16:creationId xmlns:a16="http://schemas.microsoft.com/office/drawing/2014/main" id="{D6F3F72C-6300-41EA-9430-EDDB9081222D}"/>
              </a:ext>
            </a:extLst>
          </p:cNvPr>
          <p:cNvSpPr/>
          <p:nvPr/>
        </p:nvSpPr>
        <p:spPr>
          <a:xfrm>
            <a:off x="7419568" y="4073646"/>
            <a:ext cx="1170809" cy="1046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ectangle: Rounded Corners 92">
            <a:extLst>
              <a:ext uri="{FF2B5EF4-FFF2-40B4-BE49-F238E27FC236}">
                <a16:creationId xmlns:a16="http://schemas.microsoft.com/office/drawing/2014/main" id="{01E249C4-F40E-4217-A32F-C2B781132BB7}"/>
              </a:ext>
            </a:extLst>
          </p:cNvPr>
          <p:cNvSpPr/>
          <p:nvPr/>
        </p:nvSpPr>
        <p:spPr>
          <a:xfrm>
            <a:off x="7370828" y="4158484"/>
            <a:ext cx="1170809" cy="104621"/>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92643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7"/>
                                        </p:tgtEl>
                                        <p:attrNameLst>
                                          <p:attrName>style.visibility</p:attrName>
                                        </p:attrNameLst>
                                      </p:cBhvr>
                                      <p:to>
                                        <p:strVal val="visible"/>
                                      </p:to>
                                    </p:set>
                                    <p:anim calcmode="lin" valueType="num">
                                      <p:cBhvr additive="base">
                                        <p:cTn id="12" dur="500" fill="hold"/>
                                        <p:tgtEl>
                                          <p:spTgt spid="97"/>
                                        </p:tgtEl>
                                        <p:attrNameLst>
                                          <p:attrName>ppt_x</p:attrName>
                                        </p:attrNameLst>
                                      </p:cBhvr>
                                      <p:tavLst>
                                        <p:tav tm="0">
                                          <p:val>
                                            <p:strVal val="#ppt_x"/>
                                          </p:val>
                                        </p:tav>
                                        <p:tav tm="100000">
                                          <p:val>
                                            <p:strVal val="#ppt_x"/>
                                          </p:val>
                                        </p:tav>
                                      </p:tavLst>
                                    </p:anim>
                                    <p:anim calcmode="lin" valueType="num">
                                      <p:cBhvr additive="base">
                                        <p:cTn id="13"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2" grpId="0" animBg="1"/>
      <p:bldP spid="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4" name="Rectangle 113">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16" name="Picture 115">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solidFill>
                  <a:srgbClr val="FFFFFF"/>
                </a:solidFill>
              </a:rPr>
              <a:t>Let’s start by creating the layout </a:t>
            </a:r>
          </a:p>
        </p:txBody>
      </p:sp>
      <p:sp>
        <p:nvSpPr>
          <p:cNvPr id="6" name="TextBox 5">
            <a:extLst>
              <a:ext uri="{FF2B5EF4-FFF2-40B4-BE49-F238E27FC236}">
                <a16:creationId xmlns:a16="http://schemas.microsoft.com/office/drawing/2014/main" id="{86AAB0C0-C8C7-4F7B-82FA-5B17E8A8C1EC}"/>
              </a:ext>
            </a:extLst>
          </p:cNvPr>
          <p:cNvSpPr txBox="1"/>
          <p:nvPr/>
        </p:nvSpPr>
        <p:spPr>
          <a:xfrm>
            <a:off x="794138" y="5210973"/>
            <a:ext cx="4619668" cy="914402"/>
          </a:xfrm>
          <a:prstGeom prst="rect">
            <a:avLst/>
          </a:prstGeom>
        </p:spPr>
        <p:txBody>
          <a:bodyPr vert="horz" lIns="91440" tIns="45720" rIns="91440" bIns="45720" rtlCol="0" anchor="t">
            <a:normAutofit/>
          </a:bodyPr>
          <a:lstStyle/>
          <a:p>
            <a:pPr algn="just">
              <a:spcAft>
                <a:spcPts val="1000"/>
              </a:spcAft>
              <a:buClr>
                <a:schemeClr val="tx1"/>
              </a:buClr>
              <a:buSzPct val="100000"/>
            </a:pPr>
            <a:r>
              <a:rPr lang="en-US" sz="2000" cap="all" dirty="0">
                <a:solidFill>
                  <a:srgbClr val="FFFFFF"/>
                </a:solidFill>
              </a:rPr>
              <a:t>1. L</a:t>
            </a:r>
            <a:r>
              <a:rPr lang="en-US" sz="2000" dirty="0">
                <a:solidFill>
                  <a:srgbClr val="FFFFFF"/>
                </a:solidFill>
              </a:rPr>
              <a:t>et’s start by creating a new project </a:t>
            </a:r>
            <a:r>
              <a:rPr lang="en-US" sz="2000" cap="all" dirty="0">
                <a:solidFill>
                  <a:srgbClr val="FFFFFF"/>
                </a:solidFill>
              </a:rPr>
              <a:t>:D</a:t>
            </a:r>
          </a:p>
        </p:txBody>
      </p:sp>
      <p:sp useBgFill="1">
        <p:nvSpPr>
          <p:cNvPr id="118"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20"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23" name="Straight Connector 122">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E67CD81C-D435-4348-A752-165EA6119BBC}"/>
              </a:ext>
            </a:extLst>
          </p:cNvPr>
          <p:cNvPicPr>
            <a:picLocks noChangeAspect="1"/>
          </p:cNvPicPr>
          <p:nvPr/>
        </p:nvPicPr>
        <p:blipFill>
          <a:blip r:embed="rId3"/>
          <a:stretch>
            <a:fillRect/>
          </a:stretch>
        </p:blipFill>
        <p:spPr>
          <a:xfrm>
            <a:off x="6478094" y="2075412"/>
            <a:ext cx="5510124" cy="3884639"/>
          </a:xfrm>
          <a:prstGeom prst="rect">
            <a:avLst/>
          </a:prstGeom>
        </p:spPr>
      </p:pic>
    </p:spTree>
    <p:extLst>
      <p:ext uri="{BB962C8B-B14F-4D97-AF65-F5344CB8AC3E}">
        <p14:creationId xmlns:p14="http://schemas.microsoft.com/office/powerpoint/2010/main" val="26259838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189443" y="268984"/>
            <a:ext cx="4328128" cy="1211473"/>
          </a:xfrm>
        </p:spPr>
        <p:txBody>
          <a:bodyPr vert="horz" lIns="91440" tIns="45720" rIns="91440" bIns="45720" rtlCol="0" anchor="ctr">
            <a:normAutofit/>
          </a:bodyPr>
          <a:lstStyle/>
          <a:p>
            <a:pPr>
              <a:lnSpc>
                <a:spcPct val="90000"/>
              </a:lnSpc>
            </a:pPr>
            <a:r>
              <a:rPr lang="en-US" sz="2800" dirty="0"/>
              <a:t>Now Serious Business, the code T-T</a:t>
            </a:r>
          </a:p>
        </p:txBody>
      </p:sp>
      <p:sp>
        <p:nvSpPr>
          <p:cNvPr id="6" name="TextBox 5">
            <a:extLst>
              <a:ext uri="{FF2B5EF4-FFF2-40B4-BE49-F238E27FC236}">
                <a16:creationId xmlns:a16="http://schemas.microsoft.com/office/drawing/2014/main" id="{86AAB0C0-C8C7-4F7B-82FA-5B17E8A8C1EC}"/>
              </a:ext>
            </a:extLst>
          </p:cNvPr>
          <p:cNvSpPr txBox="1"/>
          <p:nvPr/>
        </p:nvSpPr>
        <p:spPr>
          <a:xfrm>
            <a:off x="293914" y="1480457"/>
            <a:ext cx="5355772" cy="5108559"/>
          </a:xfrm>
          <a:prstGeom prst="rect">
            <a:avLst/>
          </a:prstGeom>
        </p:spPr>
        <p:txBody>
          <a:bodyPr vert="horz" lIns="91440" tIns="45720" rIns="91440" bIns="45720" rtlCol="0" anchor="ctr">
            <a:normAutofit/>
          </a:bodyPr>
          <a:lstStyle/>
          <a:p>
            <a:pPr algn="just">
              <a:lnSpc>
                <a:spcPct val="90000"/>
              </a:lnSpc>
              <a:spcAft>
                <a:spcPts val="1000"/>
              </a:spcAft>
              <a:buClr>
                <a:schemeClr val="tx1"/>
              </a:buClr>
              <a:buSzPct val="100000"/>
            </a:pPr>
            <a:r>
              <a:rPr lang="en-US" sz="1700" dirty="0"/>
              <a:t>8.</a:t>
            </a:r>
            <a:r>
              <a:rPr lang="en-CA" sz="1700" dirty="0"/>
              <a:t> </a:t>
            </a:r>
            <a:r>
              <a:rPr lang="en-CA" sz="1600" dirty="0"/>
              <a:t>Go back to our “</a:t>
            </a:r>
            <a:r>
              <a:rPr lang="en-CA" sz="1600" dirty="0">
                <a:solidFill>
                  <a:srgbClr val="FF0000"/>
                </a:solidFill>
              </a:rPr>
              <a:t>Form1.cs [Design]</a:t>
            </a:r>
            <a:r>
              <a:rPr lang="en-CA" sz="1600" dirty="0"/>
              <a:t>” and double click on our “</a:t>
            </a:r>
            <a:r>
              <a:rPr lang="en-CA" sz="1600" dirty="0">
                <a:solidFill>
                  <a:srgbClr val="FF0000"/>
                </a:solidFill>
              </a:rPr>
              <a:t>Form1</a:t>
            </a:r>
            <a:r>
              <a:rPr lang="en-CA" sz="1600" dirty="0"/>
              <a:t>”.</a:t>
            </a:r>
          </a:p>
          <a:p>
            <a:pPr algn="just">
              <a:lnSpc>
                <a:spcPct val="90000"/>
              </a:lnSpc>
              <a:spcAft>
                <a:spcPts val="1000"/>
              </a:spcAft>
              <a:buClr>
                <a:schemeClr val="tx1"/>
              </a:buClr>
              <a:buSzPct val="100000"/>
            </a:pPr>
            <a:r>
              <a:rPr lang="en-CA" sz="1600" dirty="0"/>
              <a:t>It’s going to generate a method automatically in our code (as an event Load).</a:t>
            </a:r>
          </a:p>
          <a:p>
            <a:pPr algn="just">
              <a:lnSpc>
                <a:spcPct val="90000"/>
              </a:lnSpc>
              <a:spcAft>
                <a:spcPts val="1000"/>
              </a:spcAft>
              <a:buClr>
                <a:schemeClr val="tx1"/>
              </a:buClr>
              <a:buSzPct val="100000"/>
            </a:pPr>
            <a:endParaRPr lang="en-US" sz="1700" dirty="0"/>
          </a:p>
          <a:p>
            <a:pPr algn="just">
              <a:lnSpc>
                <a:spcPct val="90000"/>
              </a:lnSpc>
              <a:spcAft>
                <a:spcPts val="1000"/>
              </a:spcAft>
              <a:buClr>
                <a:schemeClr val="tx1"/>
              </a:buClr>
              <a:buSzPct val="100000"/>
            </a:pPr>
            <a:r>
              <a:rPr lang="en-US" sz="1700" dirty="0"/>
              <a:t>Inside that method, let’s call our function “</a:t>
            </a:r>
            <a:r>
              <a:rPr lang="en-US" sz="1700" dirty="0" err="1"/>
              <a:t>AssignIcons</a:t>
            </a:r>
            <a:r>
              <a:rPr lang="en-US" sz="1700" dirty="0"/>
              <a:t>()” so that it can be applied on our form when we run the application.</a:t>
            </a:r>
          </a:p>
          <a:p>
            <a:pPr algn="just">
              <a:lnSpc>
                <a:spcPct val="90000"/>
              </a:lnSpc>
              <a:spcAft>
                <a:spcPts val="1000"/>
              </a:spcAft>
              <a:buClr>
                <a:schemeClr val="tx1"/>
              </a:buClr>
              <a:buSzPct val="100000"/>
            </a:pPr>
            <a:r>
              <a:rPr lang="en-US" sz="1700" dirty="0"/>
              <a:t>-&gt; </a:t>
            </a:r>
            <a:r>
              <a:rPr lang="en-CA" dirty="0" err="1">
                <a:solidFill>
                  <a:srgbClr val="92D050"/>
                </a:solidFill>
              </a:rPr>
              <a:t>AssignIcons</a:t>
            </a:r>
            <a:r>
              <a:rPr lang="en-CA" dirty="0">
                <a:solidFill>
                  <a:srgbClr val="92D050"/>
                </a:solidFill>
              </a:rPr>
              <a:t>();</a:t>
            </a:r>
            <a:endParaRPr lang="en-US" sz="1700" dirty="0">
              <a:solidFill>
                <a:srgbClr val="92D050"/>
              </a:solidFill>
            </a:endParaRPr>
          </a:p>
          <a:p>
            <a:pPr algn="just">
              <a:lnSpc>
                <a:spcPct val="90000"/>
              </a:lnSpc>
              <a:spcAft>
                <a:spcPts val="1000"/>
              </a:spcAft>
              <a:buClr>
                <a:schemeClr val="tx1"/>
              </a:buClr>
              <a:buSzPct val="100000"/>
            </a:pPr>
            <a:endParaRPr lang="en-US" sz="1700" dirty="0"/>
          </a:p>
          <a:p>
            <a:pPr algn="just">
              <a:lnSpc>
                <a:spcPct val="90000"/>
              </a:lnSpc>
              <a:spcAft>
                <a:spcPts val="1000"/>
              </a:spcAft>
              <a:buClr>
                <a:schemeClr val="tx1"/>
              </a:buClr>
              <a:buSzPct val="100000"/>
            </a:pPr>
            <a:endParaRPr lang="en-US" sz="1700" dirty="0"/>
          </a:p>
        </p:txBody>
      </p:sp>
      <p:pic>
        <p:nvPicPr>
          <p:cNvPr id="4" name="Picture 3">
            <a:extLst>
              <a:ext uri="{FF2B5EF4-FFF2-40B4-BE49-F238E27FC236}">
                <a16:creationId xmlns:a16="http://schemas.microsoft.com/office/drawing/2014/main" id="{0A7872DD-80DD-42F2-AF67-89857ECF1842}"/>
              </a:ext>
            </a:extLst>
          </p:cNvPr>
          <p:cNvPicPr>
            <a:picLocks noChangeAspect="1"/>
          </p:cNvPicPr>
          <p:nvPr/>
        </p:nvPicPr>
        <p:blipFill>
          <a:blip r:embed="rId3"/>
          <a:stretch>
            <a:fillRect/>
          </a:stretch>
        </p:blipFill>
        <p:spPr>
          <a:xfrm>
            <a:off x="5852845" y="182831"/>
            <a:ext cx="6045241" cy="3246169"/>
          </a:xfrm>
          <a:prstGeom prst="rect">
            <a:avLst/>
          </a:prstGeom>
        </p:spPr>
      </p:pic>
      <p:sp>
        <p:nvSpPr>
          <p:cNvPr id="12" name="Rectangle: Rounded Corners 11">
            <a:extLst>
              <a:ext uri="{FF2B5EF4-FFF2-40B4-BE49-F238E27FC236}">
                <a16:creationId xmlns:a16="http://schemas.microsoft.com/office/drawing/2014/main" id="{8E43E166-560D-4DA5-9A41-17AE207A6D19}"/>
              </a:ext>
            </a:extLst>
          </p:cNvPr>
          <p:cNvSpPr/>
          <p:nvPr/>
        </p:nvSpPr>
        <p:spPr>
          <a:xfrm>
            <a:off x="6492503" y="591500"/>
            <a:ext cx="708398" cy="103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D8CEA863-AE8A-4A71-B9D3-A16FCC0AAEF5}"/>
              </a:ext>
            </a:extLst>
          </p:cNvPr>
          <p:cNvSpPr/>
          <p:nvPr/>
        </p:nvSpPr>
        <p:spPr>
          <a:xfrm>
            <a:off x="6096000" y="800454"/>
            <a:ext cx="1666875" cy="1038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D367C6D7-E0AC-4F30-8D47-C4F04F50DD97}"/>
              </a:ext>
            </a:extLst>
          </p:cNvPr>
          <p:cNvPicPr>
            <a:picLocks noChangeAspect="1"/>
          </p:cNvPicPr>
          <p:nvPr/>
        </p:nvPicPr>
        <p:blipFill>
          <a:blip r:embed="rId4"/>
          <a:stretch>
            <a:fillRect/>
          </a:stretch>
        </p:blipFill>
        <p:spPr>
          <a:xfrm>
            <a:off x="5852845" y="3534129"/>
            <a:ext cx="6045241" cy="3246168"/>
          </a:xfrm>
          <a:prstGeom prst="rect">
            <a:avLst/>
          </a:prstGeom>
        </p:spPr>
      </p:pic>
      <p:sp>
        <p:nvSpPr>
          <p:cNvPr id="14" name="Rectangle: Rounded Corners 13">
            <a:extLst>
              <a:ext uri="{FF2B5EF4-FFF2-40B4-BE49-F238E27FC236}">
                <a16:creationId xmlns:a16="http://schemas.microsoft.com/office/drawing/2014/main" id="{3BAEC0F0-8445-43A5-BABF-D35A0ADBF5C9}"/>
              </a:ext>
            </a:extLst>
          </p:cNvPr>
          <p:cNvSpPr/>
          <p:nvPr/>
        </p:nvSpPr>
        <p:spPr>
          <a:xfrm>
            <a:off x="6743701" y="5448654"/>
            <a:ext cx="704850" cy="104421"/>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6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31" name="Picture 23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a:extLst>
              <a:ext uri="{FF2B5EF4-FFF2-40B4-BE49-F238E27FC236}">
                <a16:creationId xmlns:a16="http://schemas.microsoft.com/office/drawing/2014/main" id="{A19A35AF-C06D-4F4A-8C27-157411CD1B81}"/>
              </a:ext>
            </a:extLst>
          </p:cNvPr>
          <p:cNvPicPr>
            <a:picLocks noChangeAspect="1"/>
          </p:cNvPicPr>
          <p:nvPr/>
        </p:nvPicPr>
        <p:blipFill rotWithShape="1">
          <a:blip r:embed="rId4"/>
          <a:srcRect l="4358" t="5085" r="727"/>
          <a:stretch/>
        </p:blipFill>
        <p:spPr>
          <a:xfrm>
            <a:off x="20" y="10"/>
            <a:ext cx="12191980" cy="6857990"/>
          </a:xfrm>
          <a:prstGeom prst="rect">
            <a:avLst/>
          </a:prstGeom>
        </p:spPr>
      </p:pic>
      <p:pic>
        <p:nvPicPr>
          <p:cNvPr id="233" name="Picture 232">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5"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37"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40" name="Straight Connector 239">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lnSpc>
                <a:spcPct val="90000"/>
              </a:lnSpc>
            </a:pPr>
            <a:r>
              <a:rPr lang="en-US" sz="3700"/>
              <a:t>The Result should look like this When running the app at this point!</a:t>
            </a:r>
          </a:p>
        </p:txBody>
      </p:sp>
    </p:spTree>
    <p:extLst>
      <p:ext uri="{BB962C8B-B14F-4D97-AF65-F5344CB8AC3E}">
        <p14:creationId xmlns:p14="http://schemas.microsoft.com/office/powerpoint/2010/main" val="363560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411BFF3-DC06-435C-A009-04C42434E582}"/>
              </a:ext>
            </a:extLst>
          </p:cNvPr>
          <p:cNvSpPr>
            <a:spLocks noGrp="1"/>
          </p:cNvSpPr>
          <p:nvPr>
            <p:ph type="title"/>
          </p:nvPr>
        </p:nvSpPr>
        <p:spPr>
          <a:xfrm>
            <a:off x="325203" y="390044"/>
            <a:ext cx="4328128" cy="1211473"/>
          </a:xfrm>
        </p:spPr>
        <p:txBody>
          <a:bodyPr vert="horz" lIns="91440" tIns="45720" rIns="91440" bIns="45720" rtlCol="0" anchor="ctr">
            <a:normAutofit/>
          </a:bodyPr>
          <a:lstStyle/>
          <a:p>
            <a:pPr>
              <a:lnSpc>
                <a:spcPct val="90000"/>
              </a:lnSpc>
            </a:pPr>
            <a:r>
              <a:rPr lang="en-US" sz="2800" dirty="0"/>
              <a:t>Now Serious Business, the code T-T (Continue)</a:t>
            </a:r>
          </a:p>
        </p:txBody>
      </p:sp>
      <p:sp>
        <p:nvSpPr>
          <p:cNvPr id="15" name="TextBox 14">
            <a:extLst>
              <a:ext uri="{FF2B5EF4-FFF2-40B4-BE49-F238E27FC236}">
                <a16:creationId xmlns:a16="http://schemas.microsoft.com/office/drawing/2014/main" id="{CA12BDA1-C8B9-4A1C-AC1D-A65344F6FDA2}"/>
              </a:ext>
            </a:extLst>
          </p:cNvPr>
          <p:cNvSpPr txBox="1"/>
          <p:nvPr/>
        </p:nvSpPr>
        <p:spPr>
          <a:xfrm>
            <a:off x="293914" y="1480457"/>
            <a:ext cx="5355772" cy="5108559"/>
          </a:xfrm>
          <a:prstGeom prst="rect">
            <a:avLst/>
          </a:prstGeom>
        </p:spPr>
        <p:txBody>
          <a:bodyPr vert="horz" lIns="91440" tIns="45720" rIns="91440" bIns="45720" rtlCol="0" anchor="ctr">
            <a:normAutofit/>
          </a:bodyPr>
          <a:lstStyle/>
          <a:p>
            <a:pPr marL="342900" indent="-342900" algn="just">
              <a:lnSpc>
                <a:spcPct val="90000"/>
              </a:lnSpc>
              <a:spcAft>
                <a:spcPts val="1000"/>
              </a:spcAft>
              <a:buClr>
                <a:schemeClr val="tx1"/>
              </a:buClr>
              <a:buSzPct val="100000"/>
              <a:buAutoNum type="arabicPeriod"/>
            </a:pPr>
            <a:r>
              <a:rPr lang="en-CA" sz="1700" dirty="0"/>
              <a:t>Now we want to hide our icons which are also our label text without hiding the label itself. We will put the fore color and the back color as a same one color that’s all. The icons are still there but it’s not really visible to us as it’s the same color as the background color :,)</a:t>
            </a:r>
          </a:p>
          <a:p>
            <a:pPr algn="just">
              <a:lnSpc>
                <a:spcPct val="90000"/>
              </a:lnSpc>
              <a:spcAft>
                <a:spcPts val="1000"/>
              </a:spcAft>
              <a:buClr>
                <a:schemeClr val="tx1"/>
              </a:buClr>
              <a:buSzPct val="100000"/>
            </a:pPr>
            <a:r>
              <a:rPr lang="en-CA" sz="1700" dirty="0"/>
              <a:t>-&gt; </a:t>
            </a:r>
            <a:r>
              <a:rPr lang="en-CA" dirty="0" err="1">
                <a:solidFill>
                  <a:srgbClr val="FF0000"/>
                </a:solidFill>
              </a:rPr>
              <a:t>label.ForeColor</a:t>
            </a:r>
            <a:r>
              <a:rPr lang="en-CA" dirty="0">
                <a:solidFill>
                  <a:srgbClr val="FF0000"/>
                </a:solidFill>
              </a:rPr>
              <a:t> = </a:t>
            </a:r>
            <a:r>
              <a:rPr lang="en-CA" dirty="0" err="1">
                <a:solidFill>
                  <a:srgbClr val="FF0000"/>
                </a:solidFill>
              </a:rPr>
              <a:t>label.BackColor</a:t>
            </a:r>
            <a:r>
              <a:rPr lang="en-CA" dirty="0">
                <a:solidFill>
                  <a:srgbClr val="FF0000"/>
                </a:solidFill>
              </a:rPr>
              <a:t>;</a:t>
            </a:r>
            <a:endParaRPr lang="en-CA" sz="1700" dirty="0">
              <a:solidFill>
                <a:srgbClr val="FF0000"/>
              </a:solidFill>
            </a:endParaRPr>
          </a:p>
          <a:p>
            <a:pPr algn="just">
              <a:lnSpc>
                <a:spcPct val="90000"/>
              </a:lnSpc>
              <a:spcAft>
                <a:spcPts val="1000"/>
              </a:spcAft>
              <a:buClr>
                <a:schemeClr val="tx1"/>
              </a:buClr>
              <a:buSzPct val="100000"/>
            </a:pPr>
            <a:endParaRPr lang="en-CA" sz="1700" dirty="0"/>
          </a:p>
          <a:p>
            <a:pPr algn="just">
              <a:lnSpc>
                <a:spcPct val="90000"/>
              </a:lnSpc>
              <a:spcAft>
                <a:spcPts val="1000"/>
              </a:spcAft>
              <a:buClr>
                <a:schemeClr val="tx1"/>
              </a:buClr>
              <a:buSzPct val="100000"/>
            </a:pPr>
            <a:r>
              <a:rPr lang="en-CA" sz="1700" dirty="0"/>
              <a:t>After that, the </a:t>
            </a:r>
            <a:r>
              <a:rPr lang="en-CA" sz="1700" dirty="0">
                <a:solidFill>
                  <a:srgbClr val="92D050"/>
                </a:solidFill>
              </a:rPr>
              <a:t>icons should be hidden</a:t>
            </a:r>
            <a:r>
              <a:rPr lang="en-CA" sz="1700" dirty="0"/>
              <a:t> when running the application.</a:t>
            </a:r>
          </a:p>
          <a:p>
            <a:pPr algn="just">
              <a:lnSpc>
                <a:spcPct val="90000"/>
              </a:lnSpc>
              <a:spcAft>
                <a:spcPts val="1000"/>
              </a:spcAft>
              <a:buClr>
                <a:schemeClr val="tx1"/>
              </a:buClr>
              <a:buSzPct val="100000"/>
            </a:pPr>
            <a:endParaRPr lang="en-CA" dirty="0">
              <a:solidFill>
                <a:srgbClr val="92D050"/>
              </a:solidFill>
            </a:endParaRPr>
          </a:p>
          <a:p>
            <a:pPr algn="just">
              <a:lnSpc>
                <a:spcPct val="90000"/>
              </a:lnSpc>
              <a:spcAft>
                <a:spcPts val="1000"/>
              </a:spcAft>
              <a:buClr>
                <a:schemeClr val="tx1"/>
              </a:buClr>
              <a:buSzPct val="100000"/>
            </a:pPr>
            <a:endParaRPr lang="en-CA" dirty="0">
              <a:solidFill>
                <a:schemeClr val="bg1"/>
              </a:solidFill>
            </a:endParaRPr>
          </a:p>
        </p:txBody>
      </p:sp>
      <p:pic>
        <p:nvPicPr>
          <p:cNvPr id="17" name="Picture 16">
            <a:extLst>
              <a:ext uri="{FF2B5EF4-FFF2-40B4-BE49-F238E27FC236}">
                <a16:creationId xmlns:a16="http://schemas.microsoft.com/office/drawing/2014/main" id="{13FF6978-DE32-4901-9B24-7E8C228D2C4A}"/>
              </a:ext>
            </a:extLst>
          </p:cNvPr>
          <p:cNvPicPr>
            <a:picLocks noChangeAspect="1"/>
          </p:cNvPicPr>
          <p:nvPr/>
        </p:nvPicPr>
        <p:blipFill>
          <a:blip r:embed="rId3"/>
          <a:stretch>
            <a:fillRect/>
          </a:stretch>
        </p:blipFill>
        <p:spPr>
          <a:xfrm>
            <a:off x="5775055" y="3277558"/>
            <a:ext cx="5805514" cy="3265601"/>
          </a:xfrm>
          <a:prstGeom prst="rect">
            <a:avLst/>
          </a:prstGeom>
        </p:spPr>
      </p:pic>
      <p:pic>
        <p:nvPicPr>
          <p:cNvPr id="7" name="Picture 6">
            <a:extLst>
              <a:ext uri="{FF2B5EF4-FFF2-40B4-BE49-F238E27FC236}">
                <a16:creationId xmlns:a16="http://schemas.microsoft.com/office/drawing/2014/main" id="{B31AE7DB-AE8A-4D89-9E5A-44B5788D454B}"/>
              </a:ext>
            </a:extLst>
          </p:cNvPr>
          <p:cNvPicPr>
            <a:picLocks noChangeAspect="1"/>
          </p:cNvPicPr>
          <p:nvPr/>
        </p:nvPicPr>
        <p:blipFill>
          <a:blip r:embed="rId4"/>
          <a:stretch>
            <a:fillRect/>
          </a:stretch>
        </p:blipFill>
        <p:spPr>
          <a:xfrm>
            <a:off x="5771922" y="158436"/>
            <a:ext cx="5808647" cy="3119122"/>
          </a:xfrm>
          <a:prstGeom prst="rect">
            <a:avLst/>
          </a:prstGeom>
        </p:spPr>
      </p:pic>
      <p:sp>
        <p:nvSpPr>
          <p:cNvPr id="18" name="Rectangle: Rounded Corners 17">
            <a:extLst>
              <a:ext uri="{FF2B5EF4-FFF2-40B4-BE49-F238E27FC236}">
                <a16:creationId xmlns:a16="http://schemas.microsoft.com/office/drawing/2014/main" id="{8838BF33-1CC5-4FC5-99A3-4D2A3A8AE550}"/>
              </a:ext>
            </a:extLst>
          </p:cNvPr>
          <p:cNvSpPr/>
          <p:nvPr/>
        </p:nvSpPr>
        <p:spPr>
          <a:xfrm>
            <a:off x="6972301" y="1559313"/>
            <a:ext cx="1247774" cy="844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59A9D57B-55E8-4AF2-BEB4-0D4F0728C389}"/>
              </a:ext>
            </a:extLst>
          </p:cNvPr>
          <p:cNvSpPr/>
          <p:nvPr/>
        </p:nvSpPr>
        <p:spPr>
          <a:xfrm>
            <a:off x="6381750" y="3914775"/>
            <a:ext cx="1838325" cy="173355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4923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411BFF3-DC06-435C-A009-04C42434E582}"/>
              </a:ext>
            </a:extLst>
          </p:cNvPr>
          <p:cNvSpPr>
            <a:spLocks noGrp="1"/>
          </p:cNvSpPr>
          <p:nvPr>
            <p:ph type="title"/>
          </p:nvPr>
        </p:nvSpPr>
        <p:spPr>
          <a:xfrm>
            <a:off x="325203" y="390044"/>
            <a:ext cx="4328128" cy="1211473"/>
          </a:xfrm>
        </p:spPr>
        <p:txBody>
          <a:bodyPr vert="horz" lIns="91440" tIns="45720" rIns="91440" bIns="45720" rtlCol="0" anchor="ctr">
            <a:normAutofit/>
          </a:bodyPr>
          <a:lstStyle/>
          <a:p>
            <a:pPr>
              <a:lnSpc>
                <a:spcPct val="90000"/>
              </a:lnSpc>
            </a:pPr>
            <a:r>
              <a:rPr lang="en-US" sz="2800" dirty="0"/>
              <a:t>Now Serious Business, the code T-T (Continue)</a:t>
            </a:r>
          </a:p>
        </p:txBody>
      </p:sp>
      <p:sp>
        <p:nvSpPr>
          <p:cNvPr id="15" name="TextBox 14">
            <a:extLst>
              <a:ext uri="{FF2B5EF4-FFF2-40B4-BE49-F238E27FC236}">
                <a16:creationId xmlns:a16="http://schemas.microsoft.com/office/drawing/2014/main" id="{CA12BDA1-C8B9-4A1C-AC1D-A65344F6FDA2}"/>
              </a:ext>
            </a:extLst>
          </p:cNvPr>
          <p:cNvSpPr txBox="1"/>
          <p:nvPr/>
        </p:nvSpPr>
        <p:spPr>
          <a:xfrm>
            <a:off x="293914" y="1480457"/>
            <a:ext cx="5355772" cy="5108559"/>
          </a:xfrm>
          <a:prstGeom prst="rect">
            <a:avLst/>
          </a:prstGeom>
        </p:spPr>
        <p:txBody>
          <a:bodyPr vert="horz" lIns="91440" tIns="45720" rIns="91440" bIns="45720" rtlCol="0" anchor="ctr">
            <a:normAutofit/>
          </a:bodyPr>
          <a:lstStyle/>
          <a:p>
            <a:pPr algn="just">
              <a:lnSpc>
                <a:spcPct val="90000"/>
              </a:lnSpc>
              <a:spcAft>
                <a:spcPts val="1000"/>
              </a:spcAft>
              <a:buClr>
                <a:schemeClr val="tx1"/>
              </a:buClr>
              <a:buSzPct val="100000"/>
            </a:pPr>
            <a:r>
              <a:rPr lang="en-CA" sz="1700" dirty="0"/>
              <a:t>2. Go back to “</a:t>
            </a:r>
            <a:r>
              <a:rPr lang="en-CA" sz="1700" dirty="0">
                <a:solidFill>
                  <a:srgbClr val="FF0000"/>
                </a:solidFill>
              </a:rPr>
              <a:t>Form1.cs [Design]</a:t>
            </a:r>
            <a:r>
              <a:rPr lang="en-CA" sz="1700" dirty="0"/>
              <a:t>”</a:t>
            </a:r>
            <a:r>
              <a:rPr lang="en-CA" sz="1700" dirty="0">
                <a:solidFill>
                  <a:srgbClr val="FF0000"/>
                </a:solidFill>
              </a:rPr>
              <a:t> </a:t>
            </a:r>
            <a:r>
              <a:rPr lang="en-CA" sz="1700" dirty="0"/>
              <a:t>and </a:t>
            </a:r>
            <a:r>
              <a:rPr lang="en-CA" sz="1700" dirty="0">
                <a:solidFill>
                  <a:srgbClr val="FF0000"/>
                </a:solidFill>
              </a:rPr>
              <a:t>select all the labels </a:t>
            </a:r>
            <a:r>
              <a:rPr lang="en-CA" sz="1700" dirty="0"/>
              <a:t>we have put on our “tableLayoutPanel1” (You can click one of the case, hold Shift on your keyboard and click the rest of the cases in it). </a:t>
            </a:r>
          </a:p>
          <a:p>
            <a:pPr algn="just">
              <a:lnSpc>
                <a:spcPct val="90000"/>
              </a:lnSpc>
              <a:spcAft>
                <a:spcPts val="1000"/>
              </a:spcAft>
              <a:buClr>
                <a:schemeClr val="tx1"/>
              </a:buClr>
              <a:buSzPct val="100000"/>
            </a:pPr>
            <a:endParaRPr lang="en-CA" sz="1700" dirty="0"/>
          </a:p>
          <a:p>
            <a:pPr algn="just">
              <a:lnSpc>
                <a:spcPct val="90000"/>
              </a:lnSpc>
              <a:spcAft>
                <a:spcPts val="1000"/>
              </a:spcAft>
              <a:buClr>
                <a:schemeClr val="tx1"/>
              </a:buClr>
              <a:buSzPct val="100000"/>
            </a:pPr>
            <a:r>
              <a:rPr lang="en-CA" sz="1700" dirty="0"/>
              <a:t>Go to </a:t>
            </a:r>
            <a:r>
              <a:rPr lang="en-CA" sz="1700" dirty="0">
                <a:solidFill>
                  <a:srgbClr val="92D050"/>
                </a:solidFill>
              </a:rPr>
              <a:t>Events (Lightning Icon)</a:t>
            </a:r>
            <a:r>
              <a:rPr lang="en-CA" sz="1700" dirty="0"/>
              <a:t> and double click on the event “</a:t>
            </a:r>
            <a:r>
              <a:rPr lang="en-CA" sz="1700" dirty="0">
                <a:solidFill>
                  <a:srgbClr val="92D050"/>
                </a:solidFill>
              </a:rPr>
              <a:t>Click</a:t>
            </a:r>
            <a:r>
              <a:rPr lang="en-CA" sz="1700" dirty="0"/>
              <a:t>”, it will automatically create a method in our code.</a:t>
            </a:r>
          </a:p>
          <a:p>
            <a:pPr algn="just">
              <a:lnSpc>
                <a:spcPct val="90000"/>
              </a:lnSpc>
              <a:spcAft>
                <a:spcPts val="1000"/>
              </a:spcAft>
              <a:buClr>
                <a:schemeClr val="tx1"/>
              </a:buClr>
              <a:buSzPct val="100000"/>
            </a:pPr>
            <a:endParaRPr lang="en-CA" sz="1700" dirty="0"/>
          </a:p>
          <a:p>
            <a:pPr algn="just">
              <a:lnSpc>
                <a:spcPct val="90000"/>
              </a:lnSpc>
              <a:spcAft>
                <a:spcPts val="1000"/>
              </a:spcAft>
              <a:buClr>
                <a:schemeClr val="tx1"/>
              </a:buClr>
              <a:buSzPct val="100000"/>
            </a:pPr>
            <a:r>
              <a:rPr lang="en-CA" sz="1700" dirty="0"/>
              <a:t>Go back again to “</a:t>
            </a:r>
            <a:r>
              <a:rPr lang="en-CA" sz="1700" dirty="0">
                <a:solidFill>
                  <a:srgbClr val="FF0000"/>
                </a:solidFill>
              </a:rPr>
              <a:t>Form1.cs [Design]</a:t>
            </a:r>
            <a:r>
              <a:rPr lang="en-CA" sz="1700" dirty="0"/>
              <a:t>”</a:t>
            </a:r>
            <a:r>
              <a:rPr lang="en-CA" sz="1700" dirty="0">
                <a:solidFill>
                  <a:srgbClr val="FF0000"/>
                </a:solidFill>
              </a:rPr>
              <a:t> </a:t>
            </a:r>
            <a:r>
              <a:rPr lang="en-CA" sz="1700" dirty="0"/>
              <a:t>and in </a:t>
            </a:r>
            <a:r>
              <a:rPr lang="en-CA" sz="1700" dirty="0">
                <a:solidFill>
                  <a:srgbClr val="92D050"/>
                </a:solidFill>
              </a:rPr>
              <a:t>Events</a:t>
            </a:r>
            <a:r>
              <a:rPr lang="en-CA" sz="1700" dirty="0"/>
              <a:t> where “</a:t>
            </a:r>
            <a:r>
              <a:rPr lang="en-CA" sz="1700" dirty="0">
                <a:solidFill>
                  <a:srgbClr val="92D050"/>
                </a:solidFill>
              </a:rPr>
              <a:t>Click</a:t>
            </a:r>
            <a:r>
              <a:rPr lang="en-CA" sz="1700" dirty="0"/>
              <a:t>” is, rename the event to “</a:t>
            </a:r>
            <a:r>
              <a:rPr lang="en-CA" sz="1700" dirty="0" err="1">
                <a:solidFill>
                  <a:srgbClr val="92D050"/>
                </a:solidFill>
              </a:rPr>
              <a:t>label_Click</a:t>
            </a:r>
            <a:r>
              <a:rPr lang="en-CA" sz="1700" dirty="0"/>
              <a:t>”, it will rename the method in our code as well (Rename it from the Events and not from the code).</a:t>
            </a:r>
          </a:p>
          <a:p>
            <a:pPr algn="just">
              <a:lnSpc>
                <a:spcPct val="90000"/>
              </a:lnSpc>
              <a:spcAft>
                <a:spcPts val="1000"/>
              </a:spcAft>
              <a:buClr>
                <a:schemeClr val="tx1"/>
              </a:buClr>
              <a:buSzPct val="100000"/>
            </a:pPr>
            <a:endParaRPr lang="en-CA" sz="1700" dirty="0"/>
          </a:p>
          <a:p>
            <a:pPr algn="just">
              <a:lnSpc>
                <a:spcPct val="90000"/>
              </a:lnSpc>
              <a:spcAft>
                <a:spcPts val="1000"/>
              </a:spcAft>
              <a:buClr>
                <a:schemeClr val="tx1"/>
              </a:buClr>
              <a:buSzPct val="100000"/>
            </a:pPr>
            <a:endParaRPr lang="en-CA" sz="1700" dirty="0"/>
          </a:p>
          <a:p>
            <a:pPr algn="just">
              <a:lnSpc>
                <a:spcPct val="90000"/>
              </a:lnSpc>
              <a:spcAft>
                <a:spcPts val="1000"/>
              </a:spcAft>
              <a:buClr>
                <a:schemeClr val="tx1"/>
              </a:buClr>
              <a:buSzPct val="100000"/>
            </a:pPr>
            <a:endParaRPr lang="en-CA" dirty="0">
              <a:solidFill>
                <a:srgbClr val="92D050"/>
              </a:solidFill>
            </a:endParaRPr>
          </a:p>
          <a:p>
            <a:pPr algn="just">
              <a:lnSpc>
                <a:spcPct val="90000"/>
              </a:lnSpc>
              <a:spcAft>
                <a:spcPts val="1000"/>
              </a:spcAft>
              <a:buClr>
                <a:schemeClr val="tx1"/>
              </a:buClr>
              <a:buSzPct val="100000"/>
            </a:pPr>
            <a:endParaRPr lang="en-CA" dirty="0">
              <a:solidFill>
                <a:schemeClr val="bg1"/>
              </a:solidFill>
            </a:endParaRPr>
          </a:p>
        </p:txBody>
      </p:sp>
      <p:pic>
        <p:nvPicPr>
          <p:cNvPr id="2" name="Picture 1">
            <a:extLst>
              <a:ext uri="{FF2B5EF4-FFF2-40B4-BE49-F238E27FC236}">
                <a16:creationId xmlns:a16="http://schemas.microsoft.com/office/drawing/2014/main" id="{9C05B77E-0A5B-4B6D-88B1-3FE24E02DE16}"/>
              </a:ext>
            </a:extLst>
          </p:cNvPr>
          <p:cNvPicPr>
            <a:picLocks noChangeAspect="1"/>
          </p:cNvPicPr>
          <p:nvPr/>
        </p:nvPicPr>
        <p:blipFill>
          <a:blip r:embed="rId3"/>
          <a:stretch>
            <a:fillRect/>
          </a:stretch>
        </p:blipFill>
        <p:spPr>
          <a:xfrm>
            <a:off x="5775055" y="160119"/>
            <a:ext cx="5805514" cy="3265602"/>
          </a:xfrm>
          <a:prstGeom prst="rect">
            <a:avLst/>
          </a:prstGeom>
        </p:spPr>
      </p:pic>
      <p:pic>
        <p:nvPicPr>
          <p:cNvPr id="3" name="Picture 2">
            <a:extLst>
              <a:ext uri="{FF2B5EF4-FFF2-40B4-BE49-F238E27FC236}">
                <a16:creationId xmlns:a16="http://schemas.microsoft.com/office/drawing/2014/main" id="{FFCC5DC2-46F6-43F0-ACCE-1921A32F3F13}"/>
              </a:ext>
            </a:extLst>
          </p:cNvPr>
          <p:cNvPicPr>
            <a:picLocks noChangeAspect="1"/>
          </p:cNvPicPr>
          <p:nvPr/>
        </p:nvPicPr>
        <p:blipFill>
          <a:blip r:embed="rId4"/>
          <a:stretch>
            <a:fillRect/>
          </a:stretch>
        </p:blipFill>
        <p:spPr>
          <a:xfrm>
            <a:off x="5775055" y="3425721"/>
            <a:ext cx="5805514" cy="3117440"/>
          </a:xfrm>
          <a:prstGeom prst="rect">
            <a:avLst/>
          </a:prstGeom>
        </p:spPr>
      </p:pic>
      <p:sp>
        <p:nvSpPr>
          <p:cNvPr id="10" name="Rectangle: Rounded Corners 9">
            <a:extLst>
              <a:ext uri="{FF2B5EF4-FFF2-40B4-BE49-F238E27FC236}">
                <a16:creationId xmlns:a16="http://schemas.microsoft.com/office/drawing/2014/main" id="{59DBB10E-725D-422B-98C4-7C7A2603F33A}"/>
              </a:ext>
            </a:extLst>
          </p:cNvPr>
          <p:cNvSpPr/>
          <p:nvPr/>
        </p:nvSpPr>
        <p:spPr>
          <a:xfrm>
            <a:off x="5943601" y="729167"/>
            <a:ext cx="1828799" cy="17568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3F7A4E68-7185-4DCB-9915-712B8816AC29}"/>
              </a:ext>
            </a:extLst>
          </p:cNvPr>
          <p:cNvSpPr/>
          <p:nvPr/>
        </p:nvSpPr>
        <p:spPr>
          <a:xfrm>
            <a:off x="6353175" y="542925"/>
            <a:ext cx="581025" cy="1862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2D5A5929-C373-45A5-83E9-34C791765599}"/>
              </a:ext>
            </a:extLst>
          </p:cNvPr>
          <p:cNvSpPr/>
          <p:nvPr/>
        </p:nvSpPr>
        <p:spPr>
          <a:xfrm>
            <a:off x="9991725" y="729167"/>
            <a:ext cx="180975" cy="18624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6269C3BC-2C04-4B90-8372-0FB5A013540D}"/>
              </a:ext>
            </a:extLst>
          </p:cNvPr>
          <p:cNvSpPr/>
          <p:nvPr/>
        </p:nvSpPr>
        <p:spPr>
          <a:xfrm>
            <a:off x="9791698" y="1219200"/>
            <a:ext cx="1600201" cy="18624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A88B7CB1-1F61-4BD2-A22E-118033CBF497}"/>
              </a:ext>
            </a:extLst>
          </p:cNvPr>
          <p:cNvSpPr/>
          <p:nvPr/>
        </p:nvSpPr>
        <p:spPr>
          <a:xfrm>
            <a:off x="6567487" y="4619625"/>
            <a:ext cx="1890713" cy="381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030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0" grpId="0" animBg="1"/>
      <p:bldP spid="12" grpId="0" animBg="1"/>
      <p:bldP spid="13" grpId="0" animBg="1"/>
      <p:bldP spid="14"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411BFF3-DC06-435C-A009-04C42434E582}"/>
              </a:ext>
            </a:extLst>
          </p:cNvPr>
          <p:cNvSpPr>
            <a:spLocks noGrp="1"/>
          </p:cNvSpPr>
          <p:nvPr>
            <p:ph type="title"/>
          </p:nvPr>
        </p:nvSpPr>
        <p:spPr>
          <a:xfrm>
            <a:off x="325203" y="390044"/>
            <a:ext cx="4328128" cy="1211473"/>
          </a:xfrm>
        </p:spPr>
        <p:txBody>
          <a:bodyPr vert="horz" lIns="91440" tIns="45720" rIns="91440" bIns="45720" rtlCol="0" anchor="ctr">
            <a:normAutofit/>
          </a:bodyPr>
          <a:lstStyle/>
          <a:p>
            <a:pPr>
              <a:lnSpc>
                <a:spcPct val="90000"/>
              </a:lnSpc>
            </a:pPr>
            <a:r>
              <a:rPr lang="en-US" sz="2800" dirty="0"/>
              <a:t>Now Serious Business, the code T-T (Continue)</a:t>
            </a:r>
          </a:p>
        </p:txBody>
      </p:sp>
      <p:sp>
        <p:nvSpPr>
          <p:cNvPr id="15" name="TextBox 14">
            <a:extLst>
              <a:ext uri="{FF2B5EF4-FFF2-40B4-BE49-F238E27FC236}">
                <a16:creationId xmlns:a16="http://schemas.microsoft.com/office/drawing/2014/main" id="{CA12BDA1-C8B9-4A1C-AC1D-A65344F6FDA2}"/>
              </a:ext>
            </a:extLst>
          </p:cNvPr>
          <p:cNvSpPr txBox="1"/>
          <p:nvPr/>
        </p:nvSpPr>
        <p:spPr>
          <a:xfrm>
            <a:off x="255649" y="1752600"/>
            <a:ext cx="5024409" cy="4648858"/>
          </a:xfrm>
          <a:prstGeom prst="rect">
            <a:avLst/>
          </a:prstGeom>
        </p:spPr>
        <p:txBody>
          <a:bodyPr vert="horz" lIns="91440" tIns="45720" rIns="91440" bIns="45720" rtlCol="0" anchor="ctr">
            <a:normAutofit fontScale="92500" lnSpcReduction="20000"/>
          </a:bodyPr>
          <a:lstStyle/>
          <a:p>
            <a:pPr algn="just">
              <a:lnSpc>
                <a:spcPct val="90000"/>
              </a:lnSpc>
              <a:spcAft>
                <a:spcPts val="1000"/>
              </a:spcAft>
              <a:buClr>
                <a:schemeClr val="tx1"/>
              </a:buClr>
              <a:buSzPct val="100000"/>
            </a:pPr>
            <a:endParaRPr lang="en-CA" sz="1700" dirty="0"/>
          </a:p>
          <a:p>
            <a:pPr algn="just">
              <a:lnSpc>
                <a:spcPct val="90000"/>
              </a:lnSpc>
              <a:spcAft>
                <a:spcPts val="1000"/>
              </a:spcAft>
              <a:buClr>
                <a:schemeClr val="tx1"/>
              </a:buClr>
              <a:buSzPct val="100000"/>
            </a:pPr>
            <a:r>
              <a:rPr lang="en-CA" sz="1700" dirty="0"/>
              <a:t>3. We need to convert the "sender" as a Label to access the properties of text so we can turn the icons black and visible again. </a:t>
            </a:r>
          </a:p>
          <a:p>
            <a:pPr algn="just">
              <a:lnSpc>
                <a:spcPct val="90000"/>
              </a:lnSpc>
              <a:spcAft>
                <a:spcPts val="1000"/>
              </a:spcAft>
              <a:buClr>
                <a:schemeClr val="tx1"/>
              </a:buClr>
              <a:buSzPct val="100000"/>
            </a:pPr>
            <a:r>
              <a:rPr lang="en-CA" sz="1700" dirty="0"/>
              <a:t>We’ll create a Label to convert the sender in Label.</a:t>
            </a:r>
          </a:p>
          <a:p>
            <a:pPr algn="just">
              <a:lnSpc>
                <a:spcPct val="90000"/>
              </a:lnSpc>
              <a:spcAft>
                <a:spcPts val="1000"/>
              </a:spcAft>
              <a:buClr>
                <a:schemeClr val="tx1"/>
              </a:buClr>
              <a:buSzPct val="100000"/>
            </a:pPr>
            <a:r>
              <a:rPr lang="en-CA" sz="1700" dirty="0"/>
              <a:t>-&gt; </a:t>
            </a:r>
            <a:r>
              <a:rPr lang="en-CA" dirty="0">
                <a:solidFill>
                  <a:srgbClr val="FF0000"/>
                </a:solidFill>
              </a:rPr>
              <a:t>Label </a:t>
            </a:r>
            <a:r>
              <a:rPr lang="en-CA" dirty="0" err="1">
                <a:solidFill>
                  <a:srgbClr val="FF0000"/>
                </a:solidFill>
              </a:rPr>
              <a:t>label</a:t>
            </a:r>
            <a:r>
              <a:rPr lang="en-CA" dirty="0">
                <a:solidFill>
                  <a:srgbClr val="FF0000"/>
                </a:solidFill>
              </a:rPr>
              <a:t> = (Label)sender</a:t>
            </a:r>
            <a:r>
              <a:rPr lang="en-CA" dirty="0"/>
              <a:t>;</a:t>
            </a:r>
          </a:p>
          <a:p>
            <a:pPr algn="just">
              <a:lnSpc>
                <a:spcPct val="90000"/>
              </a:lnSpc>
              <a:spcAft>
                <a:spcPts val="1000"/>
              </a:spcAft>
              <a:buClr>
                <a:schemeClr val="tx1"/>
              </a:buClr>
              <a:buSzPct val="100000"/>
            </a:pPr>
            <a:r>
              <a:rPr lang="en-CA" sz="1700" dirty="0"/>
              <a:t>Now we can change the property “</a:t>
            </a:r>
            <a:r>
              <a:rPr lang="en-CA" sz="1700" dirty="0" err="1"/>
              <a:t>ForeColor</a:t>
            </a:r>
            <a:r>
              <a:rPr lang="en-CA" sz="1700" dirty="0"/>
              <a:t>”</a:t>
            </a:r>
          </a:p>
          <a:p>
            <a:pPr algn="just">
              <a:lnSpc>
                <a:spcPct val="90000"/>
              </a:lnSpc>
              <a:spcAft>
                <a:spcPts val="1000"/>
              </a:spcAft>
              <a:buClr>
                <a:schemeClr val="tx1"/>
              </a:buClr>
              <a:buSzPct val="100000"/>
            </a:pPr>
            <a:r>
              <a:rPr lang="en-CA" sz="1700" dirty="0"/>
              <a:t>-&gt; </a:t>
            </a:r>
            <a:r>
              <a:rPr lang="en-CA" dirty="0" err="1">
                <a:solidFill>
                  <a:srgbClr val="92D050"/>
                </a:solidFill>
              </a:rPr>
              <a:t>label.ForeColor</a:t>
            </a:r>
            <a:r>
              <a:rPr lang="en-CA" dirty="0">
                <a:solidFill>
                  <a:srgbClr val="92D050"/>
                </a:solidFill>
              </a:rPr>
              <a:t> = </a:t>
            </a:r>
            <a:r>
              <a:rPr lang="en-CA" dirty="0" err="1">
                <a:solidFill>
                  <a:srgbClr val="92D050"/>
                </a:solidFill>
              </a:rPr>
              <a:t>Color.Black</a:t>
            </a:r>
            <a:r>
              <a:rPr lang="en-CA" dirty="0"/>
              <a:t>;</a:t>
            </a:r>
          </a:p>
          <a:p>
            <a:pPr algn="just">
              <a:lnSpc>
                <a:spcPct val="90000"/>
              </a:lnSpc>
              <a:spcAft>
                <a:spcPts val="1000"/>
              </a:spcAft>
              <a:buClr>
                <a:schemeClr val="tx1"/>
              </a:buClr>
              <a:buSzPct val="100000"/>
            </a:pPr>
            <a:endParaRPr lang="en-CA" sz="1700" dirty="0"/>
          </a:p>
          <a:p>
            <a:pPr algn="just">
              <a:lnSpc>
                <a:spcPct val="90000"/>
              </a:lnSpc>
              <a:spcAft>
                <a:spcPts val="1000"/>
              </a:spcAft>
              <a:buClr>
                <a:schemeClr val="tx1"/>
              </a:buClr>
              <a:buSzPct val="100000"/>
            </a:pPr>
            <a:r>
              <a:rPr lang="en-CA" sz="1700" dirty="0"/>
              <a:t>Now we don’t want to just change the “</a:t>
            </a:r>
            <a:r>
              <a:rPr lang="en-CA" sz="1700" dirty="0" err="1"/>
              <a:t>ForeColor</a:t>
            </a:r>
            <a:r>
              <a:rPr lang="en-CA" sz="1700" dirty="0"/>
              <a:t>” to black but we want the application to know that when it’s already black, it means we have already played with this label. So we will create an “if” statement. </a:t>
            </a:r>
          </a:p>
          <a:p>
            <a:pPr algn="just">
              <a:lnSpc>
                <a:spcPct val="90000"/>
              </a:lnSpc>
              <a:spcAft>
                <a:spcPts val="1000"/>
              </a:spcAft>
              <a:buClr>
                <a:schemeClr val="tx1"/>
              </a:buClr>
              <a:buSzPct val="100000"/>
            </a:pPr>
            <a:r>
              <a:rPr lang="en-CA" sz="1700" dirty="0"/>
              <a:t>-&gt; </a:t>
            </a:r>
            <a:r>
              <a:rPr lang="en-CA" dirty="0">
                <a:solidFill>
                  <a:srgbClr val="00B0F0"/>
                </a:solidFill>
              </a:rPr>
              <a:t>if(</a:t>
            </a:r>
            <a:r>
              <a:rPr lang="en-CA" dirty="0" err="1">
                <a:solidFill>
                  <a:srgbClr val="00B0F0"/>
                </a:solidFill>
              </a:rPr>
              <a:t>label.ForeColor</a:t>
            </a:r>
            <a:r>
              <a:rPr lang="en-CA" dirty="0">
                <a:solidFill>
                  <a:srgbClr val="00B0F0"/>
                </a:solidFill>
              </a:rPr>
              <a:t> != </a:t>
            </a:r>
            <a:r>
              <a:rPr lang="en-CA" dirty="0" err="1">
                <a:solidFill>
                  <a:srgbClr val="00B0F0"/>
                </a:solidFill>
              </a:rPr>
              <a:t>Color.Black</a:t>
            </a:r>
            <a:r>
              <a:rPr lang="en-CA" dirty="0">
                <a:solidFill>
                  <a:srgbClr val="00B0F0"/>
                </a:solidFill>
              </a:rPr>
              <a:t>) </a:t>
            </a:r>
          </a:p>
          <a:p>
            <a:pPr algn="just">
              <a:lnSpc>
                <a:spcPct val="90000"/>
              </a:lnSpc>
              <a:spcAft>
                <a:spcPts val="1000"/>
              </a:spcAft>
              <a:buClr>
                <a:schemeClr val="tx1"/>
              </a:buClr>
              <a:buSzPct val="100000"/>
            </a:pPr>
            <a:r>
              <a:rPr lang="en-CA" sz="1700" dirty="0">
                <a:solidFill>
                  <a:srgbClr val="00B0F0"/>
                </a:solidFill>
              </a:rPr>
              <a:t>{</a:t>
            </a:r>
          </a:p>
          <a:p>
            <a:pPr algn="just">
              <a:lnSpc>
                <a:spcPct val="90000"/>
              </a:lnSpc>
              <a:spcAft>
                <a:spcPts val="1000"/>
              </a:spcAft>
              <a:buClr>
                <a:schemeClr val="tx1"/>
              </a:buClr>
              <a:buSzPct val="100000"/>
            </a:pPr>
            <a:r>
              <a:rPr lang="en-CA" sz="1700" dirty="0">
                <a:solidFill>
                  <a:srgbClr val="00B0F0"/>
                </a:solidFill>
              </a:rPr>
              <a:t>	</a:t>
            </a:r>
            <a:r>
              <a:rPr lang="en-CA" sz="1600" dirty="0" err="1">
                <a:solidFill>
                  <a:srgbClr val="92D050"/>
                </a:solidFill>
              </a:rPr>
              <a:t>label.ForeColor</a:t>
            </a:r>
            <a:r>
              <a:rPr lang="en-CA" sz="1600" dirty="0">
                <a:solidFill>
                  <a:srgbClr val="92D050"/>
                </a:solidFill>
              </a:rPr>
              <a:t> = </a:t>
            </a:r>
            <a:r>
              <a:rPr lang="en-CA" sz="1600" dirty="0" err="1">
                <a:solidFill>
                  <a:srgbClr val="92D050"/>
                </a:solidFill>
              </a:rPr>
              <a:t>Color.Black</a:t>
            </a:r>
            <a:r>
              <a:rPr lang="en-CA" sz="1600" dirty="0">
                <a:solidFill>
                  <a:srgbClr val="92D050"/>
                </a:solidFill>
              </a:rPr>
              <a:t>;</a:t>
            </a:r>
            <a:endParaRPr lang="en-CA" sz="1700" dirty="0">
              <a:solidFill>
                <a:srgbClr val="92D050"/>
              </a:solidFill>
            </a:endParaRPr>
          </a:p>
          <a:p>
            <a:pPr algn="just">
              <a:lnSpc>
                <a:spcPct val="90000"/>
              </a:lnSpc>
              <a:spcAft>
                <a:spcPts val="1000"/>
              </a:spcAft>
              <a:buClr>
                <a:schemeClr val="tx1"/>
              </a:buClr>
              <a:buSzPct val="100000"/>
            </a:pPr>
            <a:r>
              <a:rPr lang="en-CA" sz="1700" dirty="0">
                <a:solidFill>
                  <a:srgbClr val="00B0F0"/>
                </a:solidFill>
              </a:rPr>
              <a:t>}</a:t>
            </a:r>
          </a:p>
          <a:p>
            <a:pPr algn="just">
              <a:lnSpc>
                <a:spcPct val="90000"/>
              </a:lnSpc>
              <a:spcAft>
                <a:spcPts val="1000"/>
              </a:spcAft>
              <a:buClr>
                <a:schemeClr val="tx1"/>
              </a:buClr>
              <a:buSzPct val="100000"/>
            </a:pPr>
            <a:endParaRPr lang="en-CA" dirty="0">
              <a:solidFill>
                <a:srgbClr val="92D050"/>
              </a:solidFill>
            </a:endParaRPr>
          </a:p>
          <a:p>
            <a:pPr algn="just">
              <a:lnSpc>
                <a:spcPct val="90000"/>
              </a:lnSpc>
              <a:spcAft>
                <a:spcPts val="1000"/>
              </a:spcAft>
              <a:buClr>
                <a:schemeClr val="tx1"/>
              </a:buClr>
              <a:buSzPct val="100000"/>
            </a:pPr>
            <a:endParaRPr lang="en-CA" dirty="0">
              <a:solidFill>
                <a:schemeClr val="bg1"/>
              </a:solidFill>
            </a:endParaRPr>
          </a:p>
        </p:txBody>
      </p:sp>
      <p:pic>
        <p:nvPicPr>
          <p:cNvPr id="5" name="Picture 4">
            <a:extLst>
              <a:ext uri="{FF2B5EF4-FFF2-40B4-BE49-F238E27FC236}">
                <a16:creationId xmlns:a16="http://schemas.microsoft.com/office/drawing/2014/main" id="{B21718EE-0A05-4E9A-A827-B0D73DCE0E57}"/>
              </a:ext>
            </a:extLst>
          </p:cNvPr>
          <p:cNvPicPr>
            <a:picLocks noChangeAspect="1"/>
          </p:cNvPicPr>
          <p:nvPr/>
        </p:nvPicPr>
        <p:blipFill>
          <a:blip r:embed="rId3"/>
          <a:stretch>
            <a:fillRect/>
          </a:stretch>
        </p:blipFill>
        <p:spPr>
          <a:xfrm>
            <a:off x="5906789" y="228600"/>
            <a:ext cx="5960008" cy="3200400"/>
          </a:xfrm>
          <a:prstGeom prst="rect">
            <a:avLst/>
          </a:prstGeom>
        </p:spPr>
      </p:pic>
      <p:pic>
        <p:nvPicPr>
          <p:cNvPr id="6" name="Picture 5">
            <a:extLst>
              <a:ext uri="{FF2B5EF4-FFF2-40B4-BE49-F238E27FC236}">
                <a16:creationId xmlns:a16="http://schemas.microsoft.com/office/drawing/2014/main" id="{08116630-5472-4BE2-BB81-2B2E2BC80373}"/>
              </a:ext>
            </a:extLst>
          </p:cNvPr>
          <p:cNvPicPr>
            <a:picLocks noChangeAspect="1"/>
          </p:cNvPicPr>
          <p:nvPr/>
        </p:nvPicPr>
        <p:blipFill>
          <a:blip r:embed="rId4"/>
          <a:stretch>
            <a:fillRect/>
          </a:stretch>
        </p:blipFill>
        <p:spPr>
          <a:xfrm>
            <a:off x="5906787" y="3428999"/>
            <a:ext cx="5960010" cy="3200401"/>
          </a:xfrm>
          <a:prstGeom prst="rect">
            <a:avLst/>
          </a:prstGeom>
        </p:spPr>
      </p:pic>
      <p:sp>
        <p:nvSpPr>
          <p:cNvPr id="17" name="Rectangle: Rounded Corners 16">
            <a:extLst>
              <a:ext uri="{FF2B5EF4-FFF2-40B4-BE49-F238E27FC236}">
                <a16:creationId xmlns:a16="http://schemas.microsoft.com/office/drawing/2014/main" id="{0FD93312-A371-45D9-BEF7-B785E509D03E}"/>
              </a:ext>
            </a:extLst>
          </p:cNvPr>
          <p:cNvSpPr/>
          <p:nvPr/>
        </p:nvSpPr>
        <p:spPr>
          <a:xfrm>
            <a:off x="6762750" y="1601518"/>
            <a:ext cx="1152525" cy="1510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81275DD4-B5C5-4E39-98EF-635A92A8E357}"/>
              </a:ext>
            </a:extLst>
          </p:cNvPr>
          <p:cNvSpPr/>
          <p:nvPr/>
        </p:nvSpPr>
        <p:spPr>
          <a:xfrm>
            <a:off x="6762750" y="1753259"/>
            <a:ext cx="1152525" cy="15108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5E0CA92E-991A-450B-9185-BB5212A49CAE}"/>
              </a:ext>
            </a:extLst>
          </p:cNvPr>
          <p:cNvSpPr/>
          <p:nvPr/>
        </p:nvSpPr>
        <p:spPr>
          <a:xfrm>
            <a:off x="6943725" y="5256482"/>
            <a:ext cx="1152525" cy="15108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E90E629-D0CE-4002-B10E-7AAC467D7358}"/>
              </a:ext>
            </a:extLst>
          </p:cNvPr>
          <p:cNvSpPr/>
          <p:nvPr/>
        </p:nvSpPr>
        <p:spPr>
          <a:xfrm>
            <a:off x="6848475" y="5105398"/>
            <a:ext cx="1247775" cy="381001"/>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834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animBg="1"/>
      <p:bldP spid="18"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1" name="Rectangle 20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useBgFill="1">
        <p:nvSpPr>
          <p:cNvPr id="20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0" name="Straight Connector 20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94" name="Picture 93">
            <a:extLst>
              <a:ext uri="{FF2B5EF4-FFF2-40B4-BE49-F238E27FC236}">
                <a16:creationId xmlns:a16="http://schemas.microsoft.com/office/drawing/2014/main" id="{6AD3F16D-59CC-4ECA-AC1A-A0D78E9F3943}"/>
              </a:ext>
            </a:extLst>
          </p:cNvPr>
          <p:cNvPicPr>
            <a:picLocks noChangeAspect="1"/>
          </p:cNvPicPr>
          <p:nvPr/>
        </p:nvPicPr>
        <p:blipFill>
          <a:blip r:embed="rId3"/>
          <a:stretch>
            <a:fillRect/>
          </a:stretch>
        </p:blipFill>
        <p:spPr>
          <a:xfrm>
            <a:off x="6209771" y="2466965"/>
            <a:ext cx="5960010" cy="3200401"/>
          </a:xfrm>
          <a:prstGeom prst="rect">
            <a:avLst/>
          </a:prstGeom>
        </p:spPr>
      </p:pic>
      <p:sp>
        <p:nvSpPr>
          <p:cNvPr id="95" name="TextBox 94">
            <a:extLst>
              <a:ext uri="{FF2B5EF4-FFF2-40B4-BE49-F238E27FC236}">
                <a16:creationId xmlns:a16="http://schemas.microsoft.com/office/drawing/2014/main" id="{E3C98CBF-046B-49FB-B583-59CB6757723C}"/>
              </a:ext>
            </a:extLst>
          </p:cNvPr>
          <p:cNvSpPr txBox="1"/>
          <p:nvPr/>
        </p:nvSpPr>
        <p:spPr>
          <a:xfrm>
            <a:off x="255649" y="1752600"/>
            <a:ext cx="5024409" cy="4648858"/>
          </a:xfrm>
          <a:prstGeom prst="rect">
            <a:avLst/>
          </a:prstGeom>
        </p:spPr>
        <p:txBody>
          <a:bodyPr vert="horz" lIns="91440" tIns="45720" rIns="91440" bIns="45720" rtlCol="0" anchor="ctr">
            <a:normAutofit/>
          </a:bodyPr>
          <a:lstStyle/>
          <a:p>
            <a:pPr algn="just">
              <a:lnSpc>
                <a:spcPct val="90000"/>
              </a:lnSpc>
              <a:spcAft>
                <a:spcPts val="1000"/>
              </a:spcAft>
              <a:buClr>
                <a:schemeClr val="tx1"/>
              </a:buClr>
              <a:buSzPct val="100000"/>
            </a:pPr>
            <a:endParaRPr lang="en-CA" sz="1700" dirty="0"/>
          </a:p>
          <a:p>
            <a:pPr algn="just">
              <a:lnSpc>
                <a:spcPct val="90000"/>
              </a:lnSpc>
              <a:spcAft>
                <a:spcPts val="1000"/>
              </a:spcAft>
              <a:buClr>
                <a:schemeClr val="tx1"/>
              </a:buClr>
              <a:buSzPct val="100000"/>
            </a:pPr>
            <a:r>
              <a:rPr lang="en-CA" sz="1700" dirty="0">
                <a:solidFill>
                  <a:schemeClr val="bg1"/>
                </a:solidFill>
              </a:rPr>
              <a:t>4. When playing a memory game, you have to reveal two icons at a time. We need to know the first icon that was clicked and the second icon clicked during a turn in the game. We also need to compare the two icons that was clicked (whether they were the same or not). </a:t>
            </a:r>
          </a:p>
          <a:p>
            <a:pPr algn="just">
              <a:lnSpc>
                <a:spcPct val="90000"/>
              </a:lnSpc>
              <a:spcAft>
                <a:spcPts val="1000"/>
              </a:spcAft>
              <a:buClr>
                <a:schemeClr val="tx1"/>
              </a:buClr>
              <a:buSzPct val="100000"/>
            </a:pPr>
            <a:r>
              <a:rPr lang="en-CA" dirty="0">
                <a:solidFill>
                  <a:schemeClr val="bg1"/>
                </a:solidFill>
              </a:rPr>
              <a:t>If they are not the same, we need to revert the “</a:t>
            </a:r>
            <a:r>
              <a:rPr lang="en-CA" dirty="0" err="1">
                <a:solidFill>
                  <a:schemeClr val="bg1"/>
                </a:solidFill>
              </a:rPr>
              <a:t>ForeColor</a:t>
            </a:r>
            <a:r>
              <a:rPr lang="en-CA" dirty="0">
                <a:solidFill>
                  <a:schemeClr val="bg1"/>
                </a:solidFill>
              </a:rPr>
              <a:t>” to “</a:t>
            </a:r>
            <a:r>
              <a:rPr lang="en-CA" dirty="0" err="1">
                <a:solidFill>
                  <a:schemeClr val="bg1"/>
                </a:solidFill>
              </a:rPr>
              <a:t>BackColor</a:t>
            </a:r>
            <a:r>
              <a:rPr lang="en-CA" dirty="0">
                <a:solidFill>
                  <a:schemeClr val="bg1"/>
                </a:solidFill>
              </a:rPr>
              <a:t>” to hide them again. If they are the same, they should stay revealed. </a:t>
            </a:r>
          </a:p>
          <a:p>
            <a:pPr algn="just">
              <a:lnSpc>
                <a:spcPct val="90000"/>
              </a:lnSpc>
              <a:spcAft>
                <a:spcPts val="1000"/>
              </a:spcAft>
              <a:buClr>
                <a:schemeClr val="tx1"/>
              </a:buClr>
              <a:buSzPct val="100000"/>
            </a:pPr>
            <a:r>
              <a:rPr lang="en-CA" dirty="0">
                <a:solidFill>
                  <a:schemeClr val="bg1"/>
                </a:solidFill>
              </a:rPr>
              <a:t>So we need two global variables because we’ll use them in many methods so we’ll put them in the class.</a:t>
            </a:r>
          </a:p>
          <a:p>
            <a:r>
              <a:rPr lang="en-CA" dirty="0">
                <a:solidFill>
                  <a:schemeClr val="bg1"/>
                </a:solidFill>
              </a:rPr>
              <a:t>-&gt; </a:t>
            </a:r>
            <a:r>
              <a:rPr lang="en-CA" dirty="0">
                <a:solidFill>
                  <a:srgbClr val="FF0000"/>
                </a:solidFill>
              </a:rPr>
              <a:t>private Label </a:t>
            </a:r>
            <a:r>
              <a:rPr lang="en-CA" dirty="0" err="1">
                <a:solidFill>
                  <a:srgbClr val="FF0000"/>
                </a:solidFill>
              </a:rPr>
              <a:t>first_label_clicked</a:t>
            </a:r>
            <a:r>
              <a:rPr lang="en-CA" dirty="0">
                <a:solidFill>
                  <a:srgbClr val="FF0000"/>
                </a:solidFill>
              </a:rPr>
              <a:t>;</a:t>
            </a:r>
          </a:p>
          <a:p>
            <a:r>
              <a:rPr lang="en-CA" dirty="0">
                <a:solidFill>
                  <a:srgbClr val="FF0000"/>
                </a:solidFill>
              </a:rPr>
              <a:t>     private Label </a:t>
            </a:r>
            <a:r>
              <a:rPr lang="en-CA" dirty="0" err="1">
                <a:solidFill>
                  <a:srgbClr val="FF0000"/>
                </a:solidFill>
              </a:rPr>
              <a:t>second_label_clicked</a:t>
            </a:r>
            <a:r>
              <a:rPr lang="en-CA" dirty="0">
                <a:solidFill>
                  <a:srgbClr val="FF0000"/>
                </a:solidFill>
              </a:rPr>
              <a:t>;</a:t>
            </a:r>
          </a:p>
          <a:p>
            <a:pPr algn="just">
              <a:lnSpc>
                <a:spcPct val="90000"/>
              </a:lnSpc>
              <a:spcAft>
                <a:spcPts val="1000"/>
              </a:spcAft>
              <a:buClr>
                <a:schemeClr val="tx1"/>
              </a:buClr>
              <a:buSzPct val="100000"/>
            </a:pPr>
            <a:endParaRPr lang="en-CA" dirty="0">
              <a:solidFill>
                <a:schemeClr val="bg1"/>
              </a:solidFill>
            </a:endParaRPr>
          </a:p>
        </p:txBody>
      </p:sp>
      <p:sp>
        <p:nvSpPr>
          <p:cNvPr id="96" name="Title 1">
            <a:extLst>
              <a:ext uri="{FF2B5EF4-FFF2-40B4-BE49-F238E27FC236}">
                <a16:creationId xmlns:a16="http://schemas.microsoft.com/office/drawing/2014/main" id="{6B7BC7AB-E661-4B1D-99B5-CFED06122C00}"/>
              </a:ext>
            </a:extLst>
          </p:cNvPr>
          <p:cNvSpPr>
            <a:spLocks noGrp="1"/>
          </p:cNvSpPr>
          <p:nvPr>
            <p:ph type="title"/>
          </p:nvPr>
        </p:nvSpPr>
        <p:spPr>
          <a:xfrm>
            <a:off x="325203" y="390044"/>
            <a:ext cx="4328128" cy="1211473"/>
          </a:xfrm>
        </p:spPr>
        <p:txBody>
          <a:bodyPr vert="horz" lIns="91440" tIns="45720" rIns="91440" bIns="45720" rtlCol="0" anchor="ctr">
            <a:normAutofit/>
          </a:bodyPr>
          <a:lstStyle/>
          <a:p>
            <a:pPr>
              <a:lnSpc>
                <a:spcPct val="90000"/>
              </a:lnSpc>
            </a:pPr>
            <a:r>
              <a:rPr lang="en-US" sz="2800" dirty="0">
                <a:solidFill>
                  <a:schemeClr val="bg1"/>
                </a:solidFill>
              </a:rPr>
              <a:t>Now Serious Business, the code T-T (Continue)</a:t>
            </a:r>
          </a:p>
        </p:txBody>
      </p:sp>
      <p:sp>
        <p:nvSpPr>
          <p:cNvPr id="97" name="Rectangle: Rounded Corners 96">
            <a:extLst>
              <a:ext uri="{FF2B5EF4-FFF2-40B4-BE49-F238E27FC236}">
                <a16:creationId xmlns:a16="http://schemas.microsoft.com/office/drawing/2014/main" id="{C70CB3EF-13C4-40E2-A73F-48A5C2147ABA}"/>
              </a:ext>
            </a:extLst>
          </p:cNvPr>
          <p:cNvSpPr/>
          <p:nvPr/>
        </p:nvSpPr>
        <p:spPr>
          <a:xfrm>
            <a:off x="7009996" y="3441396"/>
            <a:ext cx="1259833" cy="196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0301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additive="base">
                                        <p:cTn id="12" dur="500" fill="hold"/>
                                        <p:tgtEl>
                                          <p:spTgt spid="95"/>
                                        </p:tgtEl>
                                        <p:attrNameLst>
                                          <p:attrName>ppt_x</p:attrName>
                                        </p:attrNameLst>
                                      </p:cBhvr>
                                      <p:tavLst>
                                        <p:tav tm="0">
                                          <p:val>
                                            <p:strVal val="#ppt_x"/>
                                          </p:val>
                                        </p:tav>
                                        <p:tav tm="100000">
                                          <p:val>
                                            <p:strVal val="#ppt_x"/>
                                          </p:val>
                                        </p:tav>
                                      </p:tavLst>
                                    </p:anim>
                                    <p:anim calcmode="lin" valueType="num">
                                      <p:cBhvr additive="base">
                                        <p:cTn id="13"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500"/>
                                        <p:tgtEl>
                                          <p:spTgt spid="9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1" name="Rectangle 20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useBgFill="1">
        <p:nvSpPr>
          <p:cNvPr id="20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0" name="Straight Connector 20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6B7BC7AB-E661-4B1D-99B5-CFED06122C00}"/>
              </a:ext>
            </a:extLst>
          </p:cNvPr>
          <p:cNvSpPr>
            <a:spLocks noGrp="1"/>
          </p:cNvSpPr>
          <p:nvPr>
            <p:ph type="title"/>
          </p:nvPr>
        </p:nvSpPr>
        <p:spPr>
          <a:xfrm>
            <a:off x="325203" y="390044"/>
            <a:ext cx="4328128" cy="1211473"/>
          </a:xfrm>
        </p:spPr>
        <p:txBody>
          <a:bodyPr vert="horz" lIns="91440" tIns="45720" rIns="91440" bIns="45720" rtlCol="0" anchor="ctr">
            <a:normAutofit/>
          </a:bodyPr>
          <a:lstStyle/>
          <a:p>
            <a:pPr>
              <a:lnSpc>
                <a:spcPct val="90000"/>
              </a:lnSpc>
            </a:pPr>
            <a:r>
              <a:rPr lang="en-US" sz="2800" dirty="0">
                <a:solidFill>
                  <a:schemeClr val="bg1"/>
                </a:solidFill>
              </a:rPr>
              <a:t>Now Serious Business, the code T-T (Continue)</a:t>
            </a:r>
          </a:p>
        </p:txBody>
      </p:sp>
      <p:pic>
        <p:nvPicPr>
          <p:cNvPr id="90" name="Picture 89">
            <a:extLst>
              <a:ext uri="{FF2B5EF4-FFF2-40B4-BE49-F238E27FC236}">
                <a16:creationId xmlns:a16="http://schemas.microsoft.com/office/drawing/2014/main" id="{CF2C4E4F-6472-47B7-9FFD-95C6336A2201}"/>
              </a:ext>
            </a:extLst>
          </p:cNvPr>
          <p:cNvPicPr>
            <a:picLocks noChangeAspect="1"/>
          </p:cNvPicPr>
          <p:nvPr/>
        </p:nvPicPr>
        <p:blipFill>
          <a:blip r:embed="rId3"/>
          <a:stretch>
            <a:fillRect/>
          </a:stretch>
        </p:blipFill>
        <p:spPr>
          <a:xfrm>
            <a:off x="6216064" y="2406254"/>
            <a:ext cx="5960010" cy="3200401"/>
          </a:xfrm>
          <a:prstGeom prst="rect">
            <a:avLst/>
          </a:prstGeom>
        </p:spPr>
      </p:pic>
      <p:sp>
        <p:nvSpPr>
          <p:cNvPr id="92" name="TextBox 91">
            <a:extLst>
              <a:ext uri="{FF2B5EF4-FFF2-40B4-BE49-F238E27FC236}">
                <a16:creationId xmlns:a16="http://schemas.microsoft.com/office/drawing/2014/main" id="{19C77374-B71C-42FD-A7F9-9410AF3BDDAB}"/>
              </a:ext>
            </a:extLst>
          </p:cNvPr>
          <p:cNvSpPr txBox="1"/>
          <p:nvPr/>
        </p:nvSpPr>
        <p:spPr>
          <a:xfrm>
            <a:off x="255649" y="1752600"/>
            <a:ext cx="5024409" cy="4648858"/>
          </a:xfrm>
          <a:prstGeom prst="rect">
            <a:avLst/>
          </a:prstGeom>
        </p:spPr>
        <p:txBody>
          <a:bodyPr vert="horz" lIns="91440" tIns="45720" rIns="91440" bIns="45720" rtlCol="0" anchor="ctr">
            <a:normAutofit fontScale="92500" lnSpcReduction="10000"/>
          </a:bodyPr>
          <a:lstStyle/>
          <a:p>
            <a:pPr algn="just">
              <a:lnSpc>
                <a:spcPct val="90000"/>
              </a:lnSpc>
              <a:spcAft>
                <a:spcPts val="1000"/>
              </a:spcAft>
              <a:buClr>
                <a:schemeClr val="tx1"/>
              </a:buClr>
              <a:buSzPct val="100000"/>
            </a:pPr>
            <a:endParaRPr lang="en-CA" sz="1700" dirty="0"/>
          </a:p>
          <a:p>
            <a:pPr algn="just">
              <a:lnSpc>
                <a:spcPct val="90000"/>
              </a:lnSpc>
              <a:spcAft>
                <a:spcPts val="1000"/>
              </a:spcAft>
              <a:buClr>
                <a:schemeClr val="tx1"/>
              </a:buClr>
              <a:buSzPct val="100000"/>
            </a:pPr>
            <a:r>
              <a:rPr lang="en-CA" sz="1700" dirty="0">
                <a:solidFill>
                  <a:schemeClr val="bg1"/>
                </a:solidFill>
              </a:rPr>
              <a:t>5. In the beginning, our labels are null, the variables are empty. The first click on a label will be counted as the first label if it’s empty. If it’s not empty, it will be counted as the second label.</a:t>
            </a:r>
          </a:p>
          <a:p>
            <a:pPr algn="just">
              <a:lnSpc>
                <a:spcPct val="90000"/>
              </a:lnSpc>
              <a:spcAft>
                <a:spcPts val="1000"/>
              </a:spcAft>
              <a:buClr>
                <a:schemeClr val="tx1"/>
              </a:buClr>
              <a:buSzPct val="100000"/>
            </a:pPr>
            <a:r>
              <a:rPr lang="en-CA" sz="1700" dirty="0">
                <a:solidFill>
                  <a:schemeClr val="bg1"/>
                </a:solidFill>
              </a:rPr>
              <a:t>(It’s like putting the label you clicked on in the first index out of 2 indexes that is empty. If the first one is not empty then it will be put in the second index which is empty.)</a:t>
            </a:r>
          </a:p>
          <a:p>
            <a:r>
              <a:rPr lang="en-CA" sz="1700" dirty="0">
                <a:solidFill>
                  <a:schemeClr val="bg1"/>
                </a:solidFill>
              </a:rPr>
              <a:t>-&gt; </a:t>
            </a:r>
            <a:r>
              <a:rPr lang="en-CA" dirty="0">
                <a:solidFill>
                  <a:srgbClr val="FF0000"/>
                </a:solidFill>
              </a:rPr>
              <a:t>if(</a:t>
            </a:r>
            <a:r>
              <a:rPr lang="en-CA" dirty="0" err="1">
                <a:solidFill>
                  <a:srgbClr val="FF0000"/>
                </a:solidFill>
              </a:rPr>
              <a:t>first_label_clicked</a:t>
            </a:r>
            <a:r>
              <a:rPr lang="en-CA" dirty="0">
                <a:solidFill>
                  <a:srgbClr val="FF0000"/>
                </a:solidFill>
              </a:rPr>
              <a:t> == null)</a:t>
            </a:r>
          </a:p>
          <a:p>
            <a:r>
              <a:rPr lang="en-CA" dirty="0">
                <a:solidFill>
                  <a:srgbClr val="FF0000"/>
                </a:solidFill>
              </a:rPr>
              <a:t>       {</a:t>
            </a:r>
          </a:p>
          <a:p>
            <a:r>
              <a:rPr lang="en-CA" dirty="0">
                <a:solidFill>
                  <a:srgbClr val="FF0000"/>
                </a:solidFill>
              </a:rPr>
              <a:t>        		</a:t>
            </a:r>
            <a:r>
              <a:rPr lang="en-CA" dirty="0" err="1">
                <a:solidFill>
                  <a:srgbClr val="FF0000"/>
                </a:solidFill>
              </a:rPr>
              <a:t>first_label_clicked</a:t>
            </a:r>
            <a:r>
              <a:rPr lang="en-CA" dirty="0">
                <a:solidFill>
                  <a:srgbClr val="FF0000"/>
                </a:solidFill>
              </a:rPr>
              <a:t> = label;</a:t>
            </a:r>
          </a:p>
          <a:p>
            <a:r>
              <a:rPr lang="en-CA" dirty="0">
                <a:solidFill>
                  <a:srgbClr val="FF0000"/>
                </a:solidFill>
              </a:rPr>
              <a:t>       }</a:t>
            </a:r>
          </a:p>
          <a:p>
            <a:r>
              <a:rPr lang="en-CA" dirty="0">
                <a:solidFill>
                  <a:srgbClr val="FF0000"/>
                </a:solidFill>
              </a:rPr>
              <a:t>       else</a:t>
            </a:r>
          </a:p>
          <a:p>
            <a:r>
              <a:rPr lang="en-CA" dirty="0">
                <a:solidFill>
                  <a:srgbClr val="FF0000"/>
                </a:solidFill>
              </a:rPr>
              <a:t>       {</a:t>
            </a:r>
          </a:p>
          <a:p>
            <a:r>
              <a:rPr lang="en-CA" dirty="0">
                <a:solidFill>
                  <a:srgbClr val="FF0000"/>
                </a:solidFill>
              </a:rPr>
              <a:t>                    if(</a:t>
            </a:r>
            <a:r>
              <a:rPr lang="en-CA" dirty="0" err="1">
                <a:solidFill>
                  <a:srgbClr val="FF0000"/>
                </a:solidFill>
              </a:rPr>
              <a:t>second_label_clicked</a:t>
            </a:r>
            <a:r>
              <a:rPr lang="en-CA" dirty="0">
                <a:solidFill>
                  <a:srgbClr val="FF0000"/>
                </a:solidFill>
              </a:rPr>
              <a:t> == null)</a:t>
            </a:r>
          </a:p>
          <a:p>
            <a:r>
              <a:rPr lang="en-CA" dirty="0">
                <a:solidFill>
                  <a:srgbClr val="FF0000"/>
                </a:solidFill>
              </a:rPr>
              <a:t>                    {</a:t>
            </a:r>
          </a:p>
          <a:p>
            <a:r>
              <a:rPr lang="en-CA" dirty="0">
                <a:solidFill>
                  <a:srgbClr val="FF0000"/>
                </a:solidFill>
              </a:rPr>
              <a:t>                        </a:t>
            </a:r>
            <a:r>
              <a:rPr lang="en-CA" dirty="0" err="1">
                <a:solidFill>
                  <a:srgbClr val="FF0000"/>
                </a:solidFill>
              </a:rPr>
              <a:t>second_label_clicked</a:t>
            </a:r>
            <a:r>
              <a:rPr lang="en-CA" dirty="0">
                <a:solidFill>
                  <a:srgbClr val="FF0000"/>
                </a:solidFill>
              </a:rPr>
              <a:t> = label;</a:t>
            </a:r>
          </a:p>
          <a:p>
            <a:r>
              <a:rPr lang="en-CA" dirty="0">
                <a:solidFill>
                  <a:srgbClr val="FF0000"/>
                </a:solidFill>
              </a:rPr>
              <a:t>                    }</a:t>
            </a:r>
          </a:p>
          <a:p>
            <a:r>
              <a:rPr lang="en-CA" dirty="0">
                <a:solidFill>
                  <a:srgbClr val="FF0000"/>
                </a:solidFill>
              </a:rPr>
              <a:t>       }</a:t>
            </a:r>
          </a:p>
          <a:p>
            <a:endParaRPr lang="en-CA" dirty="0"/>
          </a:p>
          <a:p>
            <a:pPr algn="just">
              <a:lnSpc>
                <a:spcPct val="90000"/>
              </a:lnSpc>
              <a:spcAft>
                <a:spcPts val="1000"/>
              </a:spcAft>
              <a:buClr>
                <a:schemeClr val="tx1"/>
              </a:buClr>
              <a:buSzPct val="100000"/>
            </a:pPr>
            <a:endParaRPr lang="en-CA" dirty="0">
              <a:solidFill>
                <a:schemeClr val="bg1"/>
              </a:solidFill>
            </a:endParaRPr>
          </a:p>
        </p:txBody>
      </p:sp>
      <p:sp>
        <p:nvSpPr>
          <p:cNvPr id="93" name="Rectangle: Rounded Corners 92">
            <a:extLst>
              <a:ext uri="{FF2B5EF4-FFF2-40B4-BE49-F238E27FC236}">
                <a16:creationId xmlns:a16="http://schemas.microsoft.com/office/drawing/2014/main" id="{1426FAF2-A0EF-44C1-B859-576EE2D0AC0F}"/>
              </a:ext>
            </a:extLst>
          </p:cNvPr>
          <p:cNvSpPr/>
          <p:nvPr/>
        </p:nvSpPr>
        <p:spPr>
          <a:xfrm>
            <a:off x="7249335" y="3717529"/>
            <a:ext cx="1331346" cy="9606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83429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 calcmode="lin" valueType="num">
                                      <p:cBhvr additive="base">
                                        <p:cTn id="12" dur="500" fill="hold"/>
                                        <p:tgtEl>
                                          <p:spTgt spid="92"/>
                                        </p:tgtEl>
                                        <p:attrNameLst>
                                          <p:attrName>ppt_x</p:attrName>
                                        </p:attrNameLst>
                                      </p:cBhvr>
                                      <p:tavLst>
                                        <p:tav tm="0">
                                          <p:val>
                                            <p:strVal val="#ppt_x"/>
                                          </p:val>
                                        </p:tav>
                                        <p:tav tm="100000">
                                          <p:val>
                                            <p:strVal val="#ppt_x"/>
                                          </p:val>
                                        </p:tav>
                                      </p:tavLst>
                                    </p:anim>
                                    <p:anim calcmode="lin" valueType="num">
                                      <p:cBhvr additive="base">
                                        <p:cTn id="13"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2" grpId="0"/>
      <p:bldP spid="9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411BFF3-DC06-435C-A009-04C42434E582}"/>
              </a:ext>
            </a:extLst>
          </p:cNvPr>
          <p:cNvSpPr>
            <a:spLocks noGrp="1"/>
          </p:cNvSpPr>
          <p:nvPr>
            <p:ph type="title"/>
          </p:nvPr>
        </p:nvSpPr>
        <p:spPr>
          <a:xfrm>
            <a:off x="325203" y="390044"/>
            <a:ext cx="4328128" cy="1211473"/>
          </a:xfrm>
        </p:spPr>
        <p:txBody>
          <a:bodyPr vert="horz" lIns="91440" tIns="45720" rIns="91440" bIns="45720" rtlCol="0" anchor="ctr">
            <a:normAutofit/>
          </a:bodyPr>
          <a:lstStyle/>
          <a:p>
            <a:pPr>
              <a:lnSpc>
                <a:spcPct val="90000"/>
              </a:lnSpc>
            </a:pPr>
            <a:r>
              <a:rPr lang="en-US" sz="2800" dirty="0"/>
              <a:t>Now Serious Business, the code T-T (Continue)</a:t>
            </a:r>
          </a:p>
        </p:txBody>
      </p:sp>
      <p:sp>
        <p:nvSpPr>
          <p:cNvPr id="15" name="TextBox 14">
            <a:extLst>
              <a:ext uri="{FF2B5EF4-FFF2-40B4-BE49-F238E27FC236}">
                <a16:creationId xmlns:a16="http://schemas.microsoft.com/office/drawing/2014/main" id="{CA12BDA1-C8B9-4A1C-AC1D-A65344F6FDA2}"/>
              </a:ext>
            </a:extLst>
          </p:cNvPr>
          <p:cNvSpPr txBox="1"/>
          <p:nvPr/>
        </p:nvSpPr>
        <p:spPr>
          <a:xfrm>
            <a:off x="255649" y="1752600"/>
            <a:ext cx="5024409" cy="4648858"/>
          </a:xfrm>
          <a:prstGeom prst="rect">
            <a:avLst/>
          </a:prstGeom>
        </p:spPr>
        <p:txBody>
          <a:bodyPr vert="horz" lIns="91440" tIns="45720" rIns="91440" bIns="45720" rtlCol="0" anchor="ctr">
            <a:normAutofit/>
          </a:bodyPr>
          <a:lstStyle/>
          <a:p>
            <a:pPr algn="just">
              <a:lnSpc>
                <a:spcPct val="90000"/>
              </a:lnSpc>
              <a:spcAft>
                <a:spcPts val="1000"/>
              </a:spcAft>
              <a:buClr>
                <a:schemeClr val="tx1"/>
              </a:buClr>
              <a:buSzPct val="100000"/>
            </a:pPr>
            <a:endParaRPr lang="en-CA" sz="1700" dirty="0"/>
          </a:p>
          <a:p>
            <a:r>
              <a:rPr lang="en-CA" sz="1700" dirty="0"/>
              <a:t>6. </a:t>
            </a:r>
            <a:r>
              <a:rPr lang="en-CA" sz="1600" dirty="0"/>
              <a:t>Now the thing is, when you execute the application and click on a second label, if the two labels you clicked weren’t the same. They will be hidden again so fast that you can’t even see what was the second label’s icon that you clicked. So we need to add a timer. </a:t>
            </a:r>
          </a:p>
          <a:p>
            <a:endParaRPr lang="en-CA" sz="1600" dirty="0"/>
          </a:p>
          <a:p>
            <a:r>
              <a:rPr lang="en-CA" sz="1600" dirty="0"/>
              <a:t>Let’s return to “</a:t>
            </a:r>
            <a:r>
              <a:rPr lang="en-CA" sz="1600" dirty="0">
                <a:solidFill>
                  <a:srgbClr val="FF0000"/>
                </a:solidFill>
              </a:rPr>
              <a:t>Form1.cs [Design]</a:t>
            </a:r>
            <a:r>
              <a:rPr lang="en-CA" sz="1600" dirty="0"/>
              <a:t>”</a:t>
            </a:r>
            <a:r>
              <a:rPr lang="en-CA" sz="1600" dirty="0">
                <a:solidFill>
                  <a:srgbClr val="FF0000"/>
                </a:solidFill>
              </a:rPr>
              <a:t> </a:t>
            </a:r>
            <a:r>
              <a:rPr lang="en-CA" sz="1600" dirty="0"/>
              <a:t>and go to “</a:t>
            </a:r>
            <a:r>
              <a:rPr lang="en-CA" sz="1600" dirty="0">
                <a:solidFill>
                  <a:srgbClr val="FF0000"/>
                </a:solidFill>
              </a:rPr>
              <a:t>Toolbox</a:t>
            </a:r>
            <a:r>
              <a:rPr lang="en-CA" sz="1600" dirty="0"/>
              <a:t>” to find a “</a:t>
            </a:r>
            <a:r>
              <a:rPr lang="en-CA" sz="1600" dirty="0">
                <a:solidFill>
                  <a:srgbClr val="FF0000"/>
                </a:solidFill>
              </a:rPr>
              <a:t>Timer</a:t>
            </a:r>
            <a:r>
              <a:rPr lang="en-CA" sz="1600" dirty="0"/>
              <a:t>” and just double click it when you find it. </a:t>
            </a:r>
          </a:p>
          <a:p>
            <a:endParaRPr lang="en-CA" sz="1600" dirty="0"/>
          </a:p>
          <a:p>
            <a:r>
              <a:rPr lang="en-CA" sz="1600" dirty="0"/>
              <a:t>Once you did, it will add a timer. Then double click the timer (</a:t>
            </a:r>
            <a:r>
              <a:rPr lang="en-CA" sz="1600" dirty="0">
                <a:solidFill>
                  <a:srgbClr val="FF0000"/>
                </a:solidFill>
              </a:rPr>
              <a:t>timer1</a:t>
            </a:r>
            <a:r>
              <a:rPr lang="en-CA" sz="1600" dirty="0"/>
              <a:t>) you just added so that it creates an event “</a:t>
            </a:r>
            <a:r>
              <a:rPr lang="en-CA" sz="1600" dirty="0">
                <a:solidFill>
                  <a:srgbClr val="92D050"/>
                </a:solidFill>
              </a:rPr>
              <a:t>Tick</a:t>
            </a:r>
            <a:r>
              <a:rPr lang="en-CA" sz="1600" dirty="0"/>
              <a:t>” in the code.</a:t>
            </a:r>
          </a:p>
          <a:p>
            <a:pPr algn="just">
              <a:lnSpc>
                <a:spcPct val="90000"/>
              </a:lnSpc>
              <a:spcAft>
                <a:spcPts val="1000"/>
              </a:spcAft>
              <a:buClr>
                <a:schemeClr val="tx1"/>
              </a:buClr>
              <a:buSzPct val="100000"/>
            </a:pPr>
            <a:endParaRPr lang="en-CA" dirty="0">
              <a:solidFill>
                <a:srgbClr val="92D050"/>
              </a:solidFill>
            </a:endParaRPr>
          </a:p>
          <a:p>
            <a:pPr algn="just">
              <a:lnSpc>
                <a:spcPct val="90000"/>
              </a:lnSpc>
              <a:spcAft>
                <a:spcPts val="1000"/>
              </a:spcAft>
              <a:buClr>
                <a:schemeClr val="tx1"/>
              </a:buClr>
              <a:buSzPct val="100000"/>
            </a:pPr>
            <a:endParaRPr lang="en-CA" dirty="0">
              <a:solidFill>
                <a:schemeClr val="bg1"/>
              </a:solidFill>
            </a:endParaRPr>
          </a:p>
        </p:txBody>
      </p:sp>
      <p:pic>
        <p:nvPicPr>
          <p:cNvPr id="2" name="Picture 1">
            <a:extLst>
              <a:ext uri="{FF2B5EF4-FFF2-40B4-BE49-F238E27FC236}">
                <a16:creationId xmlns:a16="http://schemas.microsoft.com/office/drawing/2014/main" id="{98E6A6EA-AFF1-4A22-BB66-14DB6B7CF647}"/>
              </a:ext>
            </a:extLst>
          </p:cNvPr>
          <p:cNvPicPr>
            <a:picLocks noChangeAspect="1"/>
          </p:cNvPicPr>
          <p:nvPr/>
        </p:nvPicPr>
        <p:blipFill>
          <a:blip r:embed="rId3"/>
          <a:stretch>
            <a:fillRect/>
          </a:stretch>
        </p:blipFill>
        <p:spPr>
          <a:xfrm>
            <a:off x="5906788" y="76493"/>
            <a:ext cx="5960010" cy="3352505"/>
          </a:xfrm>
          <a:prstGeom prst="rect">
            <a:avLst/>
          </a:prstGeom>
        </p:spPr>
      </p:pic>
      <p:sp>
        <p:nvSpPr>
          <p:cNvPr id="12" name="Rectangle: Rounded Corners 11">
            <a:extLst>
              <a:ext uri="{FF2B5EF4-FFF2-40B4-BE49-F238E27FC236}">
                <a16:creationId xmlns:a16="http://schemas.microsoft.com/office/drawing/2014/main" id="{FD2D92B7-04F9-46C2-A1C8-4E9170904796}"/>
              </a:ext>
            </a:extLst>
          </p:cNvPr>
          <p:cNvSpPr/>
          <p:nvPr/>
        </p:nvSpPr>
        <p:spPr>
          <a:xfrm>
            <a:off x="5906787" y="885825"/>
            <a:ext cx="122538" cy="2571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B74BDFC8-FDDC-482F-8562-2F1C39596327}"/>
              </a:ext>
            </a:extLst>
          </p:cNvPr>
          <p:cNvSpPr/>
          <p:nvPr/>
        </p:nvSpPr>
        <p:spPr>
          <a:xfrm>
            <a:off x="6077604" y="809625"/>
            <a:ext cx="578451" cy="1428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DCF85805-C3B2-442E-AF5D-23D1EC23F088}"/>
              </a:ext>
            </a:extLst>
          </p:cNvPr>
          <p:cNvPicPr>
            <a:picLocks noChangeAspect="1"/>
          </p:cNvPicPr>
          <p:nvPr/>
        </p:nvPicPr>
        <p:blipFill>
          <a:blip r:embed="rId4"/>
          <a:stretch>
            <a:fillRect/>
          </a:stretch>
        </p:blipFill>
        <p:spPr>
          <a:xfrm>
            <a:off x="5906788" y="3485853"/>
            <a:ext cx="5960010" cy="3200401"/>
          </a:xfrm>
          <a:prstGeom prst="rect">
            <a:avLst/>
          </a:prstGeom>
        </p:spPr>
      </p:pic>
      <p:pic>
        <p:nvPicPr>
          <p:cNvPr id="4" name="Picture 3">
            <a:extLst>
              <a:ext uri="{FF2B5EF4-FFF2-40B4-BE49-F238E27FC236}">
                <a16:creationId xmlns:a16="http://schemas.microsoft.com/office/drawing/2014/main" id="{C0173D3A-AE8E-4789-B99D-C1B5B9E5ECE0}"/>
              </a:ext>
            </a:extLst>
          </p:cNvPr>
          <p:cNvPicPr>
            <a:picLocks noChangeAspect="1"/>
          </p:cNvPicPr>
          <p:nvPr/>
        </p:nvPicPr>
        <p:blipFill>
          <a:blip r:embed="rId5"/>
          <a:stretch>
            <a:fillRect/>
          </a:stretch>
        </p:blipFill>
        <p:spPr>
          <a:xfrm>
            <a:off x="7458569" y="881062"/>
            <a:ext cx="4408228" cy="2367127"/>
          </a:xfrm>
          <a:prstGeom prst="rect">
            <a:avLst/>
          </a:prstGeom>
        </p:spPr>
      </p:pic>
      <p:sp>
        <p:nvSpPr>
          <p:cNvPr id="16" name="Rectangle: Rounded Corners 15">
            <a:extLst>
              <a:ext uri="{FF2B5EF4-FFF2-40B4-BE49-F238E27FC236}">
                <a16:creationId xmlns:a16="http://schemas.microsoft.com/office/drawing/2014/main" id="{1E3DD385-8FBD-409C-931E-367375F66671}"/>
              </a:ext>
            </a:extLst>
          </p:cNvPr>
          <p:cNvSpPr/>
          <p:nvPr/>
        </p:nvSpPr>
        <p:spPr>
          <a:xfrm>
            <a:off x="7502006" y="2476501"/>
            <a:ext cx="41327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30D70909-AABA-43AA-9422-FB3406244073}"/>
              </a:ext>
            </a:extLst>
          </p:cNvPr>
          <p:cNvSpPr/>
          <p:nvPr/>
        </p:nvSpPr>
        <p:spPr>
          <a:xfrm>
            <a:off x="6656055" y="4724400"/>
            <a:ext cx="1859295" cy="39052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174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2" grpId="0" animBg="1"/>
      <p:bldP spid="13" grpId="0" animBg="1"/>
      <p:bldP spid="16"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411BFF3-DC06-435C-A009-04C42434E582}"/>
              </a:ext>
            </a:extLst>
          </p:cNvPr>
          <p:cNvSpPr>
            <a:spLocks noGrp="1"/>
          </p:cNvSpPr>
          <p:nvPr>
            <p:ph type="title"/>
          </p:nvPr>
        </p:nvSpPr>
        <p:spPr>
          <a:xfrm>
            <a:off x="325203" y="390044"/>
            <a:ext cx="4328128" cy="1211473"/>
          </a:xfrm>
        </p:spPr>
        <p:txBody>
          <a:bodyPr vert="horz" lIns="91440" tIns="45720" rIns="91440" bIns="45720" rtlCol="0" anchor="ctr">
            <a:normAutofit/>
          </a:bodyPr>
          <a:lstStyle/>
          <a:p>
            <a:pPr>
              <a:lnSpc>
                <a:spcPct val="90000"/>
              </a:lnSpc>
            </a:pPr>
            <a:r>
              <a:rPr lang="en-US" sz="2800" dirty="0"/>
              <a:t>Now Serious Business, the code T-T (Continue)</a:t>
            </a:r>
          </a:p>
        </p:txBody>
      </p:sp>
      <p:sp>
        <p:nvSpPr>
          <p:cNvPr id="15" name="TextBox 14">
            <a:extLst>
              <a:ext uri="{FF2B5EF4-FFF2-40B4-BE49-F238E27FC236}">
                <a16:creationId xmlns:a16="http://schemas.microsoft.com/office/drawing/2014/main" id="{CA12BDA1-C8B9-4A1C-AC1D-A65344F6FDA2}"/>
              </a:ext>
            </a:extLst>
          </p:cNvPr>
          <p:cNvSpPr txBox="1"/>
          <p:nvPr/>
        </p:nvSpPr>
        <p:spPr>
          <a:xfrm>
            <a:off x="1" y="1752600"/>
            <a:ext cx="6096000" cy="4638675"/>
          </a:xfrm>
          <a:prstGeom prst="rect">
            <a:avLst/>
          </a:prstGeom>
        </p:spPr>
        <p:txBody>
          <a:bodyPr vert="horz" lIns="91440" tIns="45720" rIns="91440" bIns="45720" rtlCol="0" anchor="ctr">
            <a:normAutofit fontScale="85000" lnSpcReduction="20000"/>
          </a:bodyPr>
          <a:lstStyle/>
          <a:p>
            <a:pPr algn="just">
              <a:lnSpc>
                <a:spcPct val="90000"/>
              </a:lnSpc>
              <a:spcAft>
                <a:spcPts val="1000"/>
              </a:spcAft>
              <a:buClr>
                <a:schemeClr val="tx1"/>
              </a:buClr>
              <a:buSzPct val="100000"/>
            </a:pPr>
            <a:endParaRPr lang="en-CA" sz="1700" dirty="0"/>
          </a:p>
          <a:p>
            <a:r>
              <a:rPr lang="en-CA" sz="1700" dirty="0"/>
              <a:t>7. Now that we have a timer, we would like it that it starts counting after a second icon was revealed after our second click in the turn so that gives us time to see what were the two labels’ icons that we clicked on.</a:t>
            </a:r>
          </a:p>
          <a:p>
            <a:r>
              <a:rPr lang="en-CA" sz="1700" dirty="0"/>
              <a:t>-&gt; </a:t>
            </a:r>
            <a:r>
              <a:rPr lang="en-CA" dirty="0">
                <a:solidFill>
                  <a:srgbClr val="FF0000"/>
                </a:solidFill>
              </a:rPr>
              <a:t>timer1.Start();</a:t>
            </a:r>
          </a:p>
          <a:p>
            <a:endParaRPr lang="en-CA" sz="1700" dirty="0">
              <a:solidFill>
                <a:srgbClr val="FF0000"/>
              </a:solidFill>
            </a:endParaRPr>
          </a:p>
          <a:p>
            <a:r>
              <a:rPr lang="en-CA" sz="1700" dirty="0"/>
              <a:t>We want to verify the text (icons) of our labels if they matched or not. We’ll create an “if” statement which is if the icons (text) clicked don’t match together, their “</a:t>
            </a:r>
            <a:r>
              <a:rPr lang="en-CA" sz="1700" dirty="0" err="1"/>
              <a:t>ForeColor</a:t>
            </a:r>
            <a:r>
              <a:rPr lang="en-CA" sz="1700" dirty="0"/>
              <a:t>” (Black) will revert to the </a:t>
            </a:r>
            <a:r>
              <a:rPr lang="en-CA" sz="1700" dirty="0" err="1"/>
              <a:t>BackColor</a:t>
            </a:r>
            <a:r>
              <a:rPr lang="en-CA" sz="1700" dirty="0"/>
              <a:t> of the label. </a:t>
            </a:r>
          </a:p>
          <a:p>
            <a:r>
              <a:rPr lang="en-CA" sz="1700" dirty="0"/>
              <a:t>Then we’ll have to reset </a:t>
            </a:r>
            <a:r>
              <a:rPr lang="en-CA" sz="1700" dirty="0" err="1"/>
              <a:t>kinda</a:t>
            </a:r>
            <a:r>
              <a:rPr lang="en-CA" sz="1700" dirty="0"/>
              <a:t> (empty the indexes of choices so that we can restart the turn) and finally stop the timer (aka when the two labels that were picked ended up being a pair or not, the turn is over).</a:t>
            </a:r>
          </a:p>
          <a:p>
            <a:r>
              <a:rPr lang="en-CA" sz="1700" dirty="0"/>
              <a:t>Still even if the both labels were the same, we need to make our global variables null again to make another turn to find the pairs left (so it has to be outside the “if” statement, same for the “timer1.Stop()”).</a:t>
            </a:r>
          </a:p>
          <a:p>
            <a:pPr algn="just"/>
            <a:r>
              <a:rPr lang="en-CA" sz="1700" dirty="0"/>
              <a:t>-&gt;</a:t>
            </a:r>
            <a:r>
              <a:rPr lang="en-CA" sz="1700" dirty="0">
                <a:solidFill>
                  <a:srgbClr val="92D050"/>
                </a:solidFill>
              </a:rPr>
              <a:t> </a:t>
            </a:r>
            <a:r>
              <a:rPr lang="en-CA" dirty="0">
                <a:solidFill>
                  <a:srgbClr val="92D050"/>
                </a:solidFill>
              </a:rPr>
              <a:t>if (</a:t>
            </a:r>
            <a:r>
              <a:rPr lang="en-CA" dirty="0" err="1">
                <a:solidFill>
                  <a:srgbClr val="92D050"/>
                </a:solidFill>
              </a:rPr>
              <a:t>this.first_label_clicked.Text</a:t>
            </a:r>
            <a:r>
              <a:rPr lang="en-CA" dirty="0">
                <a:solidFill>
                  <a:srgbClr val="92D050"/>
                </a:solidFill>
              </a:rPr>
              <a:t> != </a:t>
            </a:r>
            <a:r>
              <a:rPr lang="en-CA" dirty="0" err="1">
                <a:solidFill>
                  <a:srgbClr val="92D050"/>
                </a:solidFill>
              </a:rPr>
              <a:t>this.second_label_clicked.Text</a:t>
            </a:r>
            <a:r>
              <a:rPr lang="en-CA" dirty="0">
                <a:solidFill>
                  <a:srgbClr val="92D050"/>
                </a:solidFill>
              </a:rPr>
              <a:t>)</a:t>
            </a:r>
          </a:p>
          <a:p>
            <a:pPr algn="just"/>
            <a:r>
              <a:rPr lang="en-CA" dirty="0">
                <a:solidFill>
                  <a:srgbClr val="92D050"/>
                </a:solidFill>
              </a:rPr>
              <a:t>    {</a:t>
            </a:r>
          </a:p>
          <a:p>
            <a:pPr algn="just"/>
            <a:r>
              <a:rPr lang="en-CA" dirty="0">
                <a:solidFill>
                  <a:srgbClr val="92D050"/>
                </a:solidFill>
              </a:rPr>
              <a:t>       </a:t>
            </a:r>
            <a:r>
              <a:rPr lang="en-CA" dirty="0" err="1">
                <a:solidFill>
                  <a:srgbClr val="92D050"/>
                </a:solidFill>
              </a:rPr>
              <a:t>this.first_label_clicked.ForeColor</a:t>
            </a:r>
            <a:r>
              <a:rPr lang="en-CA" dirty="0">
                <a:solidFill>
                  <a:srgbClr val="92D050"/>
                </a:solidFill>
              </a:rPr>
              <a:t> = </a:t>
            </a:r>
            <a:r>
              <a:rPr lang="en-CA" dirty="0" err="1">
                <a:solidFill>
                  <a:srgbClr val="92D050"/>
                </a:solidFill>
              </a:rPr>
              <a:t>this.first_label_clicked.BackColor</a:t>
            </a:r>
            <a:r>
              <a:rPr lang="en-CA" dirty="0">
                <a:solidFill>
                  <a:srgbClr val="92D050"/>
                </a:solidFill>
              </a:rPr>
              <a:t>;</a:t>
            </a:r>
          </a:p>
          <a:p>
            <a:pPr algn="just"/>
            <a:r>
              <a:rPr lang="en-CA" dirty="0">
                <a:solidFill>
                  <a:srgbClr val="92D050"/>
                </a:solidFill>
              </a:rPr>
              <a:t>       </a:t>
            </a:r>
            <a:r>
              <a:rPr lang="en-CA" dirty="0" err="1">
                <a:solidFill>
                  <a:srgbClr val="92D050"/>
                </a:solidFill>
              </a:rPr>
              <a:t>this.second_label_clicked.ForeColor</a:t>
            </a:r>
            <a:r>
              <a:rPr lang="en-CA" dirty="0">
                <a:solidFill>
                  <a:srgbClr val="92D050"/>
                </a:solidFill>
              </a:rPr>
              <a:t> = </a:t>
            </a:r>
            <a:r>
              <a:rPr lang="en-CA" dirty="0" err="1">
                <a:solidFill>
                  <a:srgbClr val="92D050"/>
                </a:solidFill>
              </a:rPr>
              <a:t>this.second_label_clicked.BackColor</a:t>
            </a:r>
            <a:r>
              <a:rPr lang="en-CA" dirty="0">
                <a:solidFill>
                  <a:srgbClr val="92D050"/>
                </a:solidFill>
              </a:rPr>
              <a:t>;</a:t>
            </a:r>
          </a:p>
          <a:p>
            <a:pPr algn="just"/>
            <a:r>
              <a:rPr lang="en-CA" dirty="0">
                <a:solidFill>
                  <a:srgbClr val="92D050"/>
                </a:solidFill>
              </a:rPr>
              <a:t>     }</a:t>
            </a:r>
          </a:p>
          <a:p>
            <a:pPr algn="just"/>
            <a:r>
              <a:rPr lang="en-CA" dirty="0">
                <a:solidFill>
                  <a:srgbClr val="92D050"/>
                </a:solidFill>
              </a:rPr>
              <a:t>            </a:t>
            </a:r>
            <a:r>
              <a:rPr lang="en-CA" dirty="0" err="1">
                <a:solidFill>
                  <a:srgbClr val="92D050"/>
                </a:solidFill>
              </a:rPr>
              <a:t>this.first_label_clicked</a:t>
            </a:r>
            <a:r>
              <a:rPr lang="en-CA" dirty="0">
                <a:solidFill>
                  <a:srgbClr val="92D050"/>
                </a:solidFill>
              </a:rPr>
              <a:t> = null;</a:t>
            </a:r>
          </a:p>
          <a:p>
            <a:pPr algn="just"/>
            <a:r>
              <a:rPr lang="en-CA" dirty="0">
                <a:solidFill>
                  <a:srgbClr val="92D050"/>
                </a:solidFill>
              </a:rPr>
              <a:t>            </a:t>
            </a:r>
            <a:r>
              <a:rPr lang="en-CA" dirty="0" err="1">
                <a:solidFill>
                  <a:srgbClr val="92D050"/>
                </a:solidFill>
              </a:rPr>
              <a:t>this.second_label_clicked</a:t>
            </a:r>
            <a:r>
              <a:rPr lang="en-CA" dirty="0">
                <a:solidFill>
                  <a:srgbClr val="92D050"/>
                </a:solidFill>
              </a:rPr>
              <a:t> = null;</a:t>
            </a:r>
          </a:p>
          <a:p>
            <a:pPr algn="just"/>
            <a:r>
              <a:rPr lang="en-CA" dirty="0">
                <a:solidFill>
                  <a:srgbClr val="92D050"/>
                </a:solidFill>
              </a:rPr>
              <a:t>            this.timer1.Stop();</a:t>
            </a:r>
          </a:p>
          <a:p>
            <a:pPr algn="just"/>
            <a:endParaRPr lang="en-CA" sz="1700" dirty="0"/>
          </a:p>
          <a:p>
            <a:pPr algn="just">
              <a:lnSpc>
                <a:spcPct val="90000"/>
              </a:lnSpc>
              <a:spcAft>
                <a:spcPts val="1000"/>
              </a:spcAft>
              <a:buClr>
                <a:schemeClr val="tx1"/>
              </a:buClr>
              <a:buSzPct val="100000"/>
            </a:pPr>
            <a:endParaRPr lang="en-CA" dirty="0">
              <a:solidFill>
                <a:schemeClr val="bg1"/>
              </a:solidFill>
            </a:endParaRPr>
          </a:p>
        </p:txBody>
      </p:sp>
      <p:pic>
        <p:nvPicPr>
          <p:cNvPr id="5" name="Picture 4">
            <a:extLst>
              <a:ext uri="{FF2B5EF4-FFF2-40B4-BE49-F238E27FC236}">
                <a16:creationId xmlns:a16="http://schemas.microsoft.com/office/drawing/2014/main" id="{8414F23E-DCE7-479A-8C06-E787ECE09CB2}"/>
              </a:ext>
            </a:extLst>
          </p:cNvPr>
          <p:cNvPicPr>
            <a:picLocks noChangeAspect="1"/>
          </p:cNvPicPr>
          <p:nvPr/>
        </p:nvPicPr>
        <p:blipFill>
          <a:blip r:embed="rId3"/>
          <a:stretch>
            <a:fillRect/>
          </a:stretch>
        </p:blipFill>
        <p:spPr>
          <a:xfrm>
            <a:off x="6231989" y="142694"/>
            <a:ext cx="5960011" cy="3200402"/>
          </a:xfrm>
          <a:prstGeom prst="rect">
            <a:avLst/>
          </a:prstGeom>
        </p:spPr>
      </p:pic>
      <p:pic>
        <p:nvPicPr>
          <p:cNvPr id="6" name="Picture 5">
            <a:extLst>
              <a:ext uri="{FF2B5EF4-FFF2-40B4-BE49-F238E27FC236}">
                <a16:creationId xmlns:a16="http://schemas.microsoft.com/office/drawing/2014/main" id="{AB2D6EF1-C273-4F75-840D-D5EDA29466F8}"/>
              </a:ext>
            </a:extLst>
          </p:cNvPr>
          <p:cNvPicPr>
            <a:picLocks noChangeAspect="1"/>
          </p:cNvPicPr>
          <p:nvPr/>
        </p:nvPicPr>
        <p:blipFill>
          <a:blip r:embed="rId4"/>
          <a:stretch>
            <a:fillRect/>
          </a:stretch>
        </p:blipFill>
        <p:spPr>
          <a:xfrm>
            <a:off x="6196013" y="3418637"/>
            <a:ext cx="5960011" cy="3200402"/>
          </a:xfrm>
          <a:prstGeom prst="rect">
            <a:avLst/>
          </a:prstGeom>
        </p:spPr>
      </p:pic>
      <p:sp>
        <p:nvSpPr>
          <p:cNvPr id="14" name="Rectangle: Rounded Corners 13">
            <a:extLst>
              <a:ext uri="{FF2B5EF4-FFF2-40B4-BE49-F238E27FC236}">
                <a16:creationId xmlns:a16="http://schemas.microsoft.com/office/drawing/2014/main" id="{E2A1ED4C-86D3-44DE-8F36-F568AD5059C8}"/>
              </a:ext>
            </a:extLst>
          </p:cNvPr>
          <p:cNvSpPr/>
          <p:nvPr/>
        </p:nvSpPr>
        <p:spPr>
          <a:xfrm>
            <a:off x="7572375" y="1742896"/>
            <a:ext cx="638175" cy="1049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45ADF6B7-F5E0-499D-8E32-C5A10F495C71}"/>
              </a:ext>
            </a:extLst>
          </p:cNvPr>
          <p:cNvSpPr/>
          <p:nvPr/>
        </p:nvSpPr>
        <p:spPr>
          <a:xfrm>
            <a:off x="7134225" y="4619445"/>
            <a:ext cx="2638425" cy="685979"/>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0950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4"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411BFF3-DC06-435C-A009-04C42434E582}"/>
              </a:ext>
            </a:extLst>
          </p:cNvPr>
          <p:cNvSpPr>
            <a:spLocks noGrp="1"/>
          </p:cNvSpPr>
          <p:nvPr>
            <p:ph type="title"/>
          </p:nvPr>
        </p:nvSpPr>
        <p:spPr>
          <a:xfrm>
            <a:off x="325203" y="390044"/>
            <a:ext cx="4328128" cy="1211473"/>
          </a:xfrm>
        </p:spPr>
        <p:txBody>
          <a:bodyPr vert="horz" lIns="91440" tIns="45720" rIns="91440" bIns="45720" rtlCol="0" anchor="ctr">
            <a:normAutofit/>
          </a:bodyPr>
          <a:lstStyle/>
          <a:p>
            <a:pPr>
              <a:lnSpc>
                <a:spcPct val="90000"/>
              </a:lnSpc>
            </a:pPr>
            <a:r>
              <a:rPr lang="en-US" sz="2800" dirty="0"/>
              <a:t>Now Serious Business, the code T-T (Continue)</a:t>
            </a:r>
          </a:p>
        </p:txBody>
      </p:sp>
      <p:sp>
        <p:nvSpPr>
          <p:cNvPr id="15" name="TextBox 14">
            <a:extLst>
              <a:ext uri="{FF2B5EF4-FFF2-40B4-BE49-F238E27FC236}">
                <a16:creationId xmlns:a16="http://schemas.microsoft.com/office/drawing/2014/main" id="{CA12BDA1-C8B9-4A1C-AC1D-A65344F6FDA2}"/>
              </a:ext>
            </a:extLst>
          </p:cNvPr>
          <p:cNvSpPr txBox="1"/>
          <p:nvPr/>
        </p:nvSpPr>
        <p:spPr>
          <a:xfrm>
            <a:off x="255649" y="1752600"/>
            <a:ext cx="5364101" cy="4648858"/>
          </a:xfrm>
          <a:prstGeom prst="rect">
            <a:avLst/>
          </a:prstGeom>
        </p:spPr>
        <p:txBody>
          <a:bodyPr vert="horz" lIns="91440" tIns="45720" rIns="91440" bIns="45720" rtlCol="0" anchor="ctr">
            <a:normAutofit fontScale="62500" lnSpcReduction="20000"/>
          </a:bodyPr>
          <a:lstStyle/>
          <a:p>
            <a:pPr algn="just">
              <a:lnSpc>
                <a:spcPct val="90000"/>
              </a:lnSpc>
              <a:spcAft>
                <a:spcPts val="1000"/>
              </a:spcAft>
              <a:buClr>
                <a:schemeClr val="tx1"/>
              </a:buClr>
              <a:buSzPct val="100000"/>
            </a:pPr>
            <a:endParaRPr lang="en-CA" sz="1700" dirty="0"/>
          </a:p>
          <a:p>
            <a:r>
              <a:rPr lang="en-CA" sz="1700" dirty="0"/>
              <a:t>8. Almost at the end @_@</a:t>
            </a:r>
          </a:p>
          <a:p>
            <a:r>
              <a:rPr lang="en-CA" sz="1700" dirty="0"/>
              <a:t>We need to know when we found all the pairs. So we’ll create a function that would verify all the labels to see if their “</a:t>
            </a:r>
            <a:r>
              <a:rPr lang="en-CA" sz="1700" dirty="0" err="1"/>
              <a:t>ForeColor</a:t>
            </a:r>
            <a:r>
              <a:rPr lang="en-CA" sz="1700" dirty="0"/>
              <a:t>” is the same as “</a:t>
            </a:r>
            <a:r>
              <a:rPr lang="en-CA" sz="1700" dirty="0" err="1"/>
              <a:t>BackColor</a:t>
            </a:r>
            <a:r>
              <a:rPr lang="en-CA" sz="1700" dirty="0"/>
              <a:t>” or not. We’ll create a “foreach” loop like earlier in the beginning and create a bool.</a:t>
            </a:r>
          </a:p>
          <a:p>
            <a:endParaRPr lang="en-CA" sz="1700" dirty="0"/>
          </a:p>
          <a:p>
            <a:r>
              <a:rPr lang="en-CA" sz="1500" dirty="0"/>
              <a:t>-&gt; </a:t>
            </a:r>
            <a:r>
              <a:rPr lang="en-CA" sz="1500" dirty="0">
                <a:solidFill>
                  <a:srgbClr val="FF0000"/>
                </a:solidFill>
              </a:rPr>
              <a:t>private bool </a:t>
            </a:r>
            <a:r>
              <a:rPr lang="en-CA" sz="1500" dirty="0" err="1">
                <a:solidFill>
                  <a:srgbClr val="FF0000"/>
                </a:solidFill>
              </a:rPr>
              <a:t>IsWinner</a:t>
            </a:r>
            <a:r>
              <a:rPr lang="en-CA" sz="1500" dirty="0">
                <a:solidFill>
                  <a:srgbClr val="FF0000"/>
                </a:solidFill>
              </a:rPr>
              <a:t>()</a:t>
            </a:r>
          </a:p>
          <a:p>
            <a:r>
              <a:rPr lang="en-CA" sz="1500" dirty="0">
                <a:solidFill>
                  <a:srgbClr val="FF0000"/>
                </a:solidFill>
              </a:rPr>
              <a:t>        {</a:t>
            </a:r>
          </a:p>
          <a:p>
            <a:r>
              <a:rPr lang="en-CA" sz="1500" dirty="0">
                <a:solidFill>
                  <a:srgbClr val="FF0000"/>
                </a:solidFill>
              </a:rPr>
              <a:t>            foreach(Control </a:t>
            </a:r>
            <a:r>
              <a:rPr lang="en-CA" sz="1500" dirty="0" err="1">
                <a:solidFill>
                  <a:srgbClr val="FF0000"/>
                </a:solidFill>
              </a:rPr>
              <a:t>control</a:t>
            </a:r>
            <a:r>
              <a:rPr lang="en-CA" sz="1500" dirty="0">
                <a:solidFill>
                  <a:srgbClr val="FF0000"/>
                </a:solidFill>
              </a:rPr>
              <a:t> in this.tableLayoutPanel1.Controls)</a:t>
            </a:r>
          </a:p>
          <a:p>
            <a:r>
              <a:rPr lang="en-CA" sz="1500" dirty="0">
                <a:solidFill>
                  <a:srgbClr val="FF0000"/>
                </a:solidFill>
              </a:rPr>
              <a:t>            {</a:t>
            </a:r>
          </a:p>
          <a:p>
            <a:r>
              <a:rPr lang="en-CA" sz="1500" dirty="0">
                <a:solidFill>
                  <a:srgbClr val="FF0000"/>
                </a:solidFill>
              </a:rPr>
              <a:t>                Label </a:t>
            </a:r>
            <a:r>
              <a:rPr lang="en-CA" sz="1500" dirty="0" err="1">
                <a:solidFill>
                  <a:srgbClr val="FF0000"/>
                </a:solidFill>
              </a:rPr>
              <a:t>label</a:t>
            </a:r>
            <a:r>
              <a:rPr lang="en-CA" sz="1500" dirty="0">
                <a:solidFill>
                  <a:srgbClr val="FF0000"/>
                </a:solidFill>
              </a:rPr>
              <a:t> = (Label)control;</a:t>
            </a:r>
          </a:p>
          <a:p>
            <a:r>
              <a:rPr lang="en-CA" sz="1500" dirty="0">
                <a:solidFill>
                  <a:srgbClr val="FF0000"/>
                </a:solidFill>
              </a:rPr>
              <a:t>                if(</a:t>
            </a:r>
            <a:r>
              <a:rPr lang="en-CA" sz="1500" dirty="0" err="1">
                <a:solidFill>
                  <a:srgbClr val="FF0000"/>
                </a:solidFill>
              </a:rPr>
              <a:t>label.ForeColor</a:t>
            </a:r>
            <a:r>
              <a:rPr lang="en-CA" sz="1500" dirty="0">
                <a:solidFill>
                  <a:srgbClr val="FF0000"/>
                </a:solidFill>
              </a:rPr>
              <a:t> == </a:t>
            </a:r>
            <a:r>
              <a:rPr lang="en-CA" sz="1500" dirty="0" err="1">
                <a:solidFill>
                  <a:srgbClr val="FF0000"/>
                </a:solidFill>
              </a:rPr>
              <a:t>label.BackColor</a:t>
            </a:r>
            <a:r>
              <a:rPr lang="en-CA" sz="1500" dirty="0">
                <a:solidFill>
                  <a:srgbClr val="FF0000"/>
                </a:solidFill>
              </a:rPr>
              <a:t>)</a:t>
            </a:r>
          </a:p>
          <a:p>
            <a:r>
              <a:rPr lang="en-CA" sz="1500" dirty="0">
                <a:solidFill>
                  <a:srgbClr val="FF0000"/>
                </a:solidFill>
              </a:rPr>
              <a:t>                {</a:t>
            </a:r>
          </a:p>
          <a:p>
            <a:r>
              <a:rPr lang="en-CA" sz="1500" dirty="0">
                <a:solidFill>
                  <a:srgbClr val="FF0000"/>
                </a:solidFill>
              </a:rPr>
              <a:t>                    return false;</a:t>
            </a:r>
          </a:p>
          <a:p>
            <a:r>
              <a:rPr lang="en-CA" sz="1500" dirty="0">
                <a:solidFill>
                  <a:srgbClr val="FF0000"/>
                </a:solidFill>
              </a:rPr>
              <a:t>                }</a:t>
            </a:r>
          </a:p>
          <a:p>
            <a:r>
              <a:rPr lang="en-CA" sz="1500" dirty="0">
                <a:solidFill>
                  <a:srgbClr val="FF0000"/>
                </a:solidFill>
              </a:rPr>
              <a:t>            }</a:t>
            </a:r>
          </a:p>
          <a:p>
            <a:r>
              <a:rPr lang="en-CA" sz="1500" dirty="0">
                <a:solidFill>
                  <a:srgbClr val="FF0000"/>
                </a:solidFill>
              </a:rPr>
              <a:t>            return true;</a:t>
            </a:r>
          </a:p>
          <a:p>
            <a:r>
              <a:rPr lang="en-CA" sz="1500" dirty="0">
                <a:solidFill>
                  <a:srgbClr val="FF0000"/>
                </a:solidFill>
              </a:rPr>
              <a:t>        }</a:t>
            </a:r>
          </a:p>
          <a:p>
            <a:pPr algn="just">
              <a:lnSpc>
                <a:spcPct val="90000"/>
              </a:lnSpc>
              <a:spcAft>
                <a:spcPts val="1000"/>
              </a:spcAft>
              <a:buClr>
                <a:schemeClr val="tx1"/>
              </a:buClr>
              <a:buSzPct val="100000"/>
            </a:pPr>
            <a:endParaRPr lang="en-CA" dirty="0">
              <a:solidFill>
                <a:schemeClr val="bg1"/>
              </a:solidFill>
            </a:endParaRPr>
          </a:p>
          <a:p>
            <a:pPr algn="just">
              <a:lnSpc>
                <a:spcPct val="90000"/>
              </a:lnSpc>
              <a:spcAft>
                <a:spcPts val="1000"/>
              </a:spcAft>
              <a:buClr>
                <a:schemeClr val="tx1"/>
              </a:buClr>
              <a:buSzPct val="100000"/>
            </a:pPr>
            <a:r>
              <a:rPr lang="en-CA" dirty="0"/>
              <a:t>And we will call that function previously shown in the timer1 method since that’s what is verifying if the icons are the same or not. We’ll create a “</a:t>
            </a:r>
            <a:r>
              <a:rPr lang="en-CA" dirty="0" err="1"/>
              <a:t>MessageBox</a:t>
            </a:r>
            <a:r>
              <a:rPr lang="en-CA" dirty="0"/>
              <a:t>” that will tell the user when the pairs have all been found.</a:t>
            </a:r>
          </a:p>
          <a:p>
            <a:pPr algn="just">
              <a:lnSpc>
                <a:spcPct val="90000"/>
              </a:lnSpc>
              <a:spcAft>
                <a:spcPts val="1000"/>
              </a:spcAft>
              <a:buClr>
                <a:schemeClr val="tx1"/>
              </a:buClr>
              <a:buSzPct val="100000"/>
            </a:pPr>
            <a:endParaRPr lang="en-CA" dirty="0"/>
          </a:p>
          <a:p>
            <a:r>
              <a:rPr lang="en-CA" dirty="0"/>
              <a:t>-&gt;</a:t>
            </a:r>
            <a:r>
              <a:rPr lang="en-CA" dirty="0">
                <a:solidFill>
                  <a:srgbClr val="92D050"/>
                </a:solidFill>
              </a:rPr>
              <a:t> if (</a:t>
            </a:r>
            <a:r>
              <a:rPr lang="en-CA" dirty="0" err="1">
                <a:solidFill>
                  <a:srgbClr val="92D050"/>
                </a:solidFill>
              </a:rPr>
              <a:t>IsWinner</a:t>
            </a:r>
            <a:r>
              <a:rPr lang="en-CA" dirty="0">
                <a:solidFill>
                  <a:srgbClr val="92D050"/>
                </a:solidFill>
              </a:rPr>
              <a:t>())</a:t>
            </a:r>
          </a:p>
          <a:p>
            <a:r>
              <a:rPr lang="en-CA" dirty="0">
                <a:solidFill>
                  <a:srgbClr val="92D050"/>
                </a:solidFill>
              </a:rPr>
              <a:t>            {</a:t>
            </a:r>
          </a:p>
          <a:p>
            <a:r>
              <a:rPr lang="en-CA" dirty="0">
                <a:solidFill>
                  <a:srgbClr val="92D050"/>
                </a:solidFill>
              </a:rPr>
              <a:t>                </a:t>
            </a:r>
            <a:r>
              <a:rPr lang="en-CA" dirty="0" err="1">
                <a:solidFill>
                  <a:srgbClr val="92D050"/>
                </a:solidFill>
              </a:rPr>
              <a:t>MessageBox.Show</a:t>
            </a:r>
            <a:r>
              <a:rPr lang="en-CA" dirty="0">
                <a:solidFill>
                  <a:srgbClr val="92D050"/>
                </a:solidFill>
              </a:rPr>
              <a:t>("Congratulations! You are winner!");</a:t>
            </a:r>
          </a:p>
          <a:p>
            <a:r>
              <a:rPr lang="en-CA" dirty="0">
                <a:solidFill>
                  <a:srgbClr val="92D050"/>
                </a:solidFill>
              </a:rPr>
              <a:t>            }</a:t>
            </a:r>
          </a:p>
          <a:p>
            <a:endParaRPr lang="en-CA" dirty="0">
              <a:solidFill>
                <a:srgbClr val="92D050"/>
              </a:solidFill>
            </a:endParaRPr>
          </a:p>
          <a:p>
            <a:r>
              <a:rPr lang="en-CA" sz="2900" dirty="0"/>
              <a:t>All that is left is to Run the Application ;)</a:t>
            </a:r>
          </a:p>
        </p:txBody>
      </p:sp>
      <p:pic>
        <p:nvPicPr>
          <p:cNvPr id="5" name="Picture 4">
            <a:extLst>
              <a:ext uri="{FF2B5EF4-FFF2-40B4-BE49-F238E27FC236}">
                <a16:creationId xmlns:a16="http://schemas.microsoft.com/office/drawing/2014/main" id="{39C69E90-AA87-4B12-ACEF-B02D56B92368}"/>
              </a:ext>
            </a:extLst>
          </p:cNvPr>
          <p:cNvPicPr>
            <a:picLocks noChangeAspect="1"/>
          </p:cNvPicPr>
          <p:nvPr/>
        </p:nvPicPr>
        <p:blipFill>
          <a:blip r:embed="rId3"/>
          <a:stretch>
            <a:fillRect/>
          </a:stretch>
        </p:blipFill>
        <p:spPr>
          <a:xfrm>
            <a:off x="5906788" y="171745"/>
            <a:ext cx="5960009" cy="3200401"/>
          </a:xfrm>
          <a:prstGeom prst="rect">
            <a:avLst/>
          </a:prstGeom>
        </p:spPr>
      </p:pic>
      <p:sp>
        <p:nvSpPr>
          <p:cNvPr id="14" name="Rectangle: Rounded Corners 13">
            <a:extLst>
              <a:ext uri="{FF2B5EF4-FFF2-40B4-BE49-F238E27FC236}">
                <a16:creationId xmlns:a16="http://schemas.microsoft.com/office/drawing/2014/main" id="{7F698A2F-2B25-4DB5-9063-B72F9A042D0F}"/>
              </a:ext>
            </a:extLst>
          </p:cNvPr>
          <p:cNvSpPr/>
          <p:nvPr/>
        </p:nvSpPr>
        <p:spPr>
          <a:xfrm>
            <a:off x="6705600" y="1295221"/>
            <a:ext cx="2238375" cy="10765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DD9D737C-C92A-4E5D-BB98-D2D255B5BBD5}"/>
              </a:ext>
            </a:extLst>
          </p:cNvPr>
          <p:cNvPicPr>
            <a:picLocks noChangeAspect="1"/>
          </p:cNvPicPr>
          <p:nvPr/>
        </p:nvPicPr>
        <p:blipFill>
          <a:blip r:embed="rId4"/>
          <a:stretch>
            <a:fillRect/>
          </a:stretch>
        </p:blipFill>
        <p:spPr>
          <a:xfrm>
            <a:off x="5906788" y="3485855"/>
            <a:ext cx="5990120" cy="3216570"/>
          </a:xfrm>
          <a:prstGeom prst="rect">
            <a:avLst/>
          </a:prstGeom>
        </p:spPr>
      </p:pic>
      <p:sp>
        <p:nvSpPr>
          <p:cNvPr id="17" name="Rectangle: Rounded Corners 16">
            <a:extLst>
              <a:ext uri="{FF2B5EF4-FFF2-40B4-BE49-F238E27FC236}">
                <a16:creationId xmlns:a16="http://schemas.microsoft.com/office/drawing/2014/main" id="{4B9DC432-9EB0-4B4E-80FD-3E3AD28CE14F}"/>
              </a:ext>
            </a:extLst>
          </p:cNvPr>
          <p:cNvSpPr/>
          <p:nvPr/>
        </p:nvSpPr>
        <p:spPr>
          <a:xfrm>
            <a:off x="6810376" y="4933771"/>
            <a:ext cx="2133600" cy="50500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108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4"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 name="Picture 105">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8" name="Rectangle 107">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Let’s start by creating the layout </a:t>
            </a:r>
          </a:p>
        </p:txBody>
      </p:sp>
      <p:sp>
        <p:nvSpPr>
          <p:cNvPr id="6" name="TextBox 5">
            <a:extLst>
              <a:ext uri="{FF2B5EF4-FFF2-40B4-BE49-F238E27FC236}">
                <a16:creationId xmlns:a16="http://schemas.microsoft.com/office/drawing/2014/main" id="{86AAB0C0-C8C7-4F7B-82FA-5B17E8A8C1EC}"/>
              </a:ext>
            </a:extLst>
          </p:cNvPr>
          <p:cNvSpPr txBox="1"/>
          <p:nvPr/>
        </p:nvSpPr>
        <p:spPr>
          <a:xfrm>
            <a:off x="1172907" y="5010043"/>
            <a:ext cx="3827761" cy="1762232"/>
          </a:xfrm>
          <a:prstGeom prst="rect">
            <a:avLst/>
          </a:prstGeom>
        </p:spPr>
        <p:txBody>
          <a:bodyPr vert="horz" lIns="91440" tIns="45720" rIns="91440" bIns="45720" rtlCol="0" anchor="t">
            <a:normAutofit/>
          </a:bodyPr>
          <a:lstStyle/>
          <a:p>
            <a:pPr algn="just">
              <a:spcAft>
                <a:spcPts val="1000"/>
              </a:spcAft>
              <a:buClr>
                <a:schemeClr val="tx1"/>
              </a:buClr>
              <a:buSzPct val="100000"/>
            </a:pPr>
            <a:r>
              <a:rPr lang="en-US" sz="2000" cap="all" dirty="0">
                <a:solidFill>
                  <a:srgbClr val="FFFFFF"/>
                </a:solidFill>
              </a:rPr>
              <a:t>2. </a:t>
            </a:r>
            <a:r>
              <a:rPr lang="en-US" sz="2000" dirty="0">
                <a:solidFill>
                  <a:srgbClr val="FFFFFF"/>
                </a:solidFill>
              </a:rPr>
              <a:t>Choose Windows Forms App (</a:t>
            </a:r>
            <a:r>
              <a:rPr lang="en-US" sz="2000" dirty="0" err="1">
                <a:solidFill>
                  <a:srgbClr val="FFFFFF"/>
                </a:solidFill>
              </a:rPr>
              <a:t>.Net</a:t>
            </a:r>
            <a:r>
              <a:rPr lang="en-US" sz="2000" dirty="0">
                <a:solidFill>
                  <a:srgbClr val="FFFFFF"/>
                </a:solidFill>
              </a:rPr>
              <a:t> Framework)       Visual C# </a:t>
            </a:r>
          </a:p>
          <a:p>
            <a:pPr algn="just">
              <a:spcAft>
                <a:spcPts val="1000"/>
              </a:spcAft>
              <a:buClr>
                <a:schemeClr val="tx1"/>
              </a:buClr>
              <a:buSzPct val="100000"/>
            </a:pPr>
            <a:r>
              <a:rPr lang="en-US" sz="2000" dirty="0">
                <a:solidFill>
                  <a:srgbClr val="FFFFFF"/>
                </a:solidFill>
              </a:rPr>
              <a:t>and name your project (^^)</a:t>
            </a:r>
          </a:p>
          <a:p>
            <a:pPr algn="just">
              <a:spcAft>
                <a:spcPts val="1000"/>
              </a:spcAft>
              <a:buClr>
                <a:schemeClr val="tx1"/>
              </a:buClr>
              <a:buSzPct val="100000"/>
            </a:pPr>
            <a:r>
              <a:rPr lang="en-US" sz="2000" dirty="0">
                <a:solidFill>
                  <a:srgbClr val="FFFFFF"/>
                </a:solidFill>
              </a:rPr>
              <a:t>Then click “Ok”</a:t>
            </a:r>
          </a:p>
        </p:txBody>
      </p:sp>
      <p:sp useBgFill="1">
        <p:nvSpPr>
          <p:cNvPr id="112"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14"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17" name="Straight Connector 116">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B728572-D700-41E6-AABB-CC72F6CB27E1}"/>
              </a:ext>
            </a:extLst>
          </p:cNvPr>
          <p:cNvPicPr>
            <a:picLocks noChangeAspect="1"/>
          </p:cNvPicPr>
          <p:nvPr/>
        </p:nvPicPr>
        <p:blipFill>
          <a:blip r:embed="rId3"/>
          <a:stretch>
            <a:fillRect/>
          </a:stretch>
        </p:blipFill>
        <p:spPr>
          <a:xfrm>
            <a:off x="6293019" y="2272856"/>
            <a:ext cx="5770694" cy="3289295"/>
          </a:xfrm>
          <a:prstGeom prst="rect">
            <a:avLst/>
          </a:prstGeom>
        </p:spPr>
      </p:pic>
    </p:spTree>
    <p:extLst>
      <p:ext uri="{BB962C8B-B14F-4D97-AF65-F5344CB8AC3E}">
        <p14:creationId xmlns:p14="http://schemas.microsoft.com/office/powerpoint/2010/main" val="2815622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1" name="Picture 150">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a:extLst>
              <a:ext uri="{FF2B5EF4-FFF2-40B4-BE49-F238E27FC236}">
                <a16:creationId xmlns:a16="http://schemas.microsoft.com/office/drawing/2014/main" id="{0FABF586-04C6-402D-8FF0-29A4C812DE4D}"/>
              </a:ext>
            </a:extLst>
          </p:cNvPr>
          <p:cNvPicPr>
            <a:picLocks noChangeAspect="1"/>
          </p:cNvPicPr>
          <p:nvPr/>
        </p:nvPicPr>
        <p:blipFill rotWithShape="1">
          <a:blip r:embed="rId4"/>
          <a:srcRect r="9091" b="9091"/>
          <a:stretch/>
        </p:blipFill>
        <p:spPr>
          <a:xfrm>
            <a:off x="20" y="10"/>
            <a:ext cx="12191980" cy="6857990"/>
          </a:xfrm>
          <a:prstGeom prst="rect">
            <a:avLst/>
          </a:prstGeom>
        </p:spPr>
      </p:pic>
      <p:pic>
        <p:nvPicPr>
          <p:cNvPr id="153" name="Picture 152">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5"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57"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60" name="Straight Connector 159">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6788914" y="1950838"/>
            <a:ext cx="5111911" cy="3925243"/>
          </a:xfrm>
        </p:spPr>
        <p:txBody>
          <a:bodyPr vert="horz" lIns="91440" tIns="45720" rIns="91440" bIns="45720" rtlCol="0" anchor="t">
            <a:normAutofit/>
          </a:bodyPr>
          <a:lstStyle/>
          <a:p>
            <a:pPr>
              <a:lnSpc>
                <a:spcPct val="90000"/>
              </a:lnSpc>
            </a:pPr>
            <a:r>
              <a:rPr lang="en-US" sz="3700" dirty="0"/>
              <a:t>The Result should be similar to this </a:t>
            </a:r>
            <a:r>
              <a:rPr lang="en-US" sz="3700" dirty="0" err="1"/>
              <a:t>xD</a:t>
            </a:r>
            <a:br>
              <a:rPr lang="en-US" sz="3700" dirty="0"/>
            </a:br>
            <a:br>
              <a:rPr lang="en-US" sz="3700" dirty="0"/>
            </a:br>
            <a:r>
              <a:rPr lang="en-US" sz="3700" dirty="0"/>
              <a:t>Congrats we have completed the exercise :D</a:t>
            </a:r>
          </a:p>
        </p:txBody>
      </p:sp>
    </p:spTree>
    <p:extLst>
      <p:ext uri="{BB962C8B-B14F-4D97-AF65-F5344CB8AC3E}">
        <p14:creationId xmlns:p14="http://schemas.microsoft.com/office/powerpoint/2010/main" val="196393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EEE3-1E70-474D-9828-E5951BCF6654}"/>
              </a:ext>
            </a:extLst>
          </p:cNvPr>
          <p:cNvSpPr>
            <a:spLocks noGrp="1"/>
          </p:cNvSpPr>
          <p:nvPr>
            <p:ph type="title"/>
          </p:nvPr>
        </p:nvSpPr>
        <p:spPr/>
        <p:txBody>
          <a:bodyPr>
            <a:normAutofit/>
          </a:bodyPr>
          <a:lstStyle/>
          <a:p>
            <a:r>
              <a:rPr lang="en-CA" sz="6600" dirty="0"/>
              <a:t>Questions?</a:t>
            </a:r>
          </a:p>
        </p:txBody>
      </p:sp>
      <p:sp>
        <p:nvSpPr>
          <p:cNvPr id="3" name="Content Placeholder 2">
            <a:extLst>
              <a:ext uri="{FF2B5EF4-FFF2-40B4-BE49-F238E27FC236}">
                <a16:creationId xmlns:a16="http://schemas.microsoft.com/office/drawing/2014/main" id="{40151C7F-9614-4103-8BEC-E705C97C54A6}"/>
              </a:ext>
            </a:extLst>
          </p:cNvPr>
          <p:cNvSpPr>
            <a:spLocks noGrp="1"/>
          </p:cNvSpPr>
          <p:nvPr>
            <p:ph idx="1"/>
          </p:nvPr>
        </p:nvSpPr>
        <p:spPr/>
        <p:txBody>
          <a:bodyPr>
            <a:normAutofit/>
          </a:bodyPr>
          <a:lstStyle/>
          <a:p>
            <a:pPr marL="0" indent="0">
              <a:buNone/>
            </a:pPr>
            <a:r>
              <a:rPr lang="en-CA" sz="4000" dirty="0"/>
              <a:t>If I can answer, I’ll be glad to help (^^;)</a:t>
            </a:r>
          </a:p>
        </p:txBody>
      </p:sp>
    </p:spTree>
    <p:extLst>
      <p:ext uri="{BB962C8B-B14F-4D97-AF65-F5344CB8AC3E}">
        <p14:creationId xmlns:p14="http://schemas.microsoft.com/office/powerpoint/2010/main" val="378130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0AA6-0873-4032-9B56-421CCC02A5B9}"/>
              </a:ext>
            </a:extLst>
          </p:cNvPr>
          <p:cNvSpPr>
            <a:spLocks noGrp="1"/>
          </p:cNvSpPr>
          <p:nvPr>
            <p:ph type="title"/>
          </p:nvPr>
        </p:nvSpPr>
        <p:spPr/>
        <p:txBody>
          <a:bodyPr/>
          <a:lstStyle/>
          <a:p>
            <a:r>
              <a:rPr lang="en-CA" dirty="0"/>
              <a:t>Thank you very much for your time &lt;(_ _)&gt;</a:t>
            </a:r>
          </a:p>
        </p:txBody>
      </p:sp>
      <p:sp>
        <p:nvSpPr>
          <p:cNvPr id="3" name="Content Placeholder 2">
            <a:extLst>
              <a:ext uri="{FF2B5EF4-FFF2-40B4-BE49-F238E27FC236}">
                <a16:creationId xmlns:a16="http://schemas.microsoft.com/office/drawing/2014/main" id="{DBD6ACAF-C959-455D-A86E-CF48437BDF0C}"/>
              </a:ext>
            </a:extLst>
          </p:cNvPr>
          <p:cNvSpPr>
            <a:spLocks noGrp="1"/>
          </p:cNvSpPr>
          <p:nvPr>
            <p:ph idx="1"/>
          </p:nvPr>
        </p:nvSpPr>
        <p:spPr/>
        <p:txBody>
          <a:bodyPr>
            <a:normAutofit/>
          </a:bodyPr>
          <a:lstStyle/>
          <a:p>
            <a:pPr marL="0" indent="0" algn="ctr">
              <a:buNone/>
            </a:pPr>
            <a:r>
              <a:rPr lang="en-CA" sz="3200" dirty="0"/>
              <a:t>Hope it was helpful to someone at least &gt;n&lt;</a:t>
            </a:r>
          </a:p>
        </p:txBody>
      </p:sp>
    </p:spTree>
    <p:extLst>
      <p:ext uri="{BB962C8B-B14F-4D97-AF65-F5344CB8AC3E}">
        <p14:creationId xmlns:p14="http://schemas.microsoft.com/office/powerpoint/2010/main" val="34838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1" name="Rectangle 20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Let’s start by creating the layout </a:t>
            </a:r>
          </a:p>
        </p:txBody>
      </p:sp>
      <p:sp>
        <p:nvSpPr>
          <p:cNvPr id="6" name="TextBox 5">
            <a:extLst>
              <a:ext uri="{FF2B5EF4-FFF2-40B4-BE49-F238E27FC236}">
                <a16:creationId xmlns:a16="http://schemas.microsoft.com/office/drawing/2014/main" id="{86AAB0C0-C8C7-4F7B-82FA-5B17E8A8C1EC}"/>
              </a:ext>
            </a:extLst>
          </p:cNvPr>
          <p:cNvSpPr txBox="1"/>
          <p:nvPr/>
        </p:nvSpPr>
        <p:spPr>
          <a:xfrm>
            <a:off x="486875" y="5203401"/>
            <a:ext cx="4757523" cy="562399"/>
          </a:xfrm>
          <a:prstGeom prst="rect">
            <a:avLst/>
          </a:prstGeom>
        </p:spPr>
        <p:txBody>
          <a:bodyPr vert="horz" lIns="91440" tIns="45720" rIns="91440" bIns="45720" rtlCol="0" anchor="t">
            <a:normAutofit/>
          </a:bodyPr>
          <a:lstStyle/>
          <a:p>
            <a:pPr algn="just">
              <a:lnSpc>
                <a:spcPct val="90000"/>
              </a:lnSpc>
              <a:spcAft>
                <a:spcPts val="1000"/>
              </a:spcAft>
              <a:buClr>
                <a:schemeClr val="tx1"/>
              </a:buClr>
              <a:buSzPct val="100000"/>
            </a:pPr>
            <a:r>
              <a:rPr lang="en-US" sz="2000" cap="all" dirty="0">
                <a:solidFill>
                  <a:srgbClr val="FFFFFF"/>
                </a:solidFill>
              </a:rPr>
              <a:t>3. </a:t>
            </a:r>
            <a:r>
              <a:rPr lang="en-US" sz="2000" dirty="0">
                <a:solidFill>
                  <a:srgbClr val="FFFFFF"/>
                </a:solidFill>
              </a:rPr>
              <a:t>Set your new project as </a:t>
            </a:r>
            <a:r>
              <a:rPr lang="en-US" sz="2000" dirty="0" err="1">
                <a:solidFill>
                  <a:srgbClr val="FFFFFF"/>
                </a:solidFill>
              </a:rPr>
              <a:t>StartUp</a:t>
            </a:r>
            <a:r>
              <a:rPr lang="en-US" sz="2000" dirty="0">
                <a:solidFill>
                  <a:srgbClr val="FFFFFF"/>
                </a:solidFill>
              </a:rPr>
              <a:t> Project :o </a:t>
            </a:r>
            <a:endParaRPr lang="en-US" sz="2000" cap="all" dirty="0">
              <a:solidFill>
                <a:srgbClr val="FFFFFF"/>
              </a:solidFill>
            </a:endParaRPr>
          </a:p>
        </p:txBody>
      </p:sp>
      <p:sp useBgFill="1">
        <p:nvSpPr>
          <p:cNvPr id="20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0" name="Straight Connector 20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A98C26B9-FC47-4C43-B188-6DB59682472E}"/>
              </a:ext>
            </a:extLst>
          </p:cNvPr>
          <p:cNvPicPr>
            <a:picLocks noChangeAspect="1"/>
          </p:cNvPicPr>
          <p:nvPr/>
        </p:nvPicPr>
        <p:blipFill>
          <a:blip r:embed="rId3"/>
          <a:stretch>
            <a:fillRect/>
          </a:stretch>
        </p:blipFill>
        <p:spPr>
          <a:xfrm>
            <a:off x="6268486" y="2345553"/>
            <a:ext cx="5795227" cy="3114934"/>
          </a:xfrm>
          <a:prstGeom prst="rect">
            <a:avLst/>
          </a:prstGeom>
        </p:spPr>
      </p:pic>
    </p:spTree>
    <p:extLst>
      <p:ext uri="{BB962C8B-B14F-4D97-AF65-F5344CB8AC3E}">
        <p14:creationId xmlns:p14="http://schemas.microsoft.com/office/powerpoint/2010/main" val="40918648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1" name="Rectangle 20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407576" y="935298"/>
            <a:ext cx="4513792" cy="2819398"/>
          </a:xfrm>
        </p:spPr>
        <p:txBody>
          <a:bodyPr vert="horz" lIns="91440" tIns="45720" rIns="91440" bIns="45720" rtlCol="0" anchor="b">
            <a:normAutofit/>
          </a:bodyPr>
          <a:lstStyle/>
          <a:p>
            <a:pPr algn="r"/>
            <a:r>
              <a:rPr lang="en-US" sz="4800" dirty="0">
                <a:solidFill>
                  <a:srgbClr val="FFFFFF"/>
                </a:solidFill>
              </a:rPr>
              <a:t>Let’s start by creating the layout </a:t>
            </a:r>
          </a:p>
        </p:txBody>
      </p:sp>
      <p:sp>
        <p:nvSpPr>
          <p:cNvPr id="6" name="TextBox 5">
            <a:extLst>
              <a:ext uri="{FF2B5EF4-FFF2-40B4-BE49-F238E27FC236}">
                <a16:creationId xmlns:a16="http://schemas.microsoft.com/office/drawing/2014/main" id="{86AAB0C0-C8C7-4F7B-82FA-5B17E8A8C1EC}"/>
              </a:ext>
            </a:extLst>
          </p:cNvPr>
          <p:cNvSpPr txBox="1"/>
          <p:nvPr/>
        </p:nvSpPr>
        <p:spPr>
          <a:xfrm>
            <a:off x="77445" y="4089499"/>
            <a:ext cx="5346743" cy="1675013"/>
          </a:xfrm>
          <a:prstGeom prst="rect">
            <a:avLst/>
          </a:prstGeom>
        </p:spPr>
        <p:txBody>
          <a:bodyPr vert="horz" lIns="91440" tIns="45720" rIns="91440" bIns="45720" rtlCol="0" anchor="t">
            <a:normAutofit/>
          </a:bodyPr>
          <a:lstStyle/>
          <a:p>
            <a:pPr algn="just">
              <a:lnSpc>
                <a:spcPct val="90000"/>
              </a:lnSpc>
              <a:spcAft>
                <a:spcPts val="1000"/>
              </a:spcAft>
              <a:buClr>
                <a:schemeClr val="tx1"/>
              </a:buClr>
              <a:buSzPct val="100000"/>
            </a:pPr>
            <a:r>
              <a:rPr lang="en-US" sz="2000" cap="all" dirty="0">
                <a:solidFill>
                  <a:srgbClr val="FFFFFF"/>
                </a:solidFill>
              </a:rPr>
              <a:t>4. </a:t>
            </a:r>
            <a:r>
              <a:rPr lang="en-US" sz="2000" dirty="0">
                <a:solidFill>
                  <a:srgbClr val="FFFFFF"/>
                </a:solidFill>
              </a:rPr>
              <a:t>Now the real thing start oxo”</a:t>
            </a:r>
          </a:p>
          <a:p>
            <a:pPr algn="just">
              <a:lnSpc>
                <a:spcPct val="90000"/>
              </a:lnSpc>
              <a:spcAft>
                <a:spcPts val="1000"/>
              </a:spcAft>
              <a:buClr>
                <a:schemeClr val="tx1"/>
              </a:buClr>
              <a:buSzPct val="100000"/>
            </a:pPr>
            <a:r>
              <a:rPr lang="en-US" sz="2000" dirty="0">
                <a:solidFill>
                  <a:srgbClr val="FF0000"/>
                </a:solidFill>
              </a:rPr>
              <a:t>a. </a:t>
            </a:r>
            <a:r>
              <a:rPr lang="en-US" sz="2000" dirty="0">
                <a:solidFill>
                  <a:srgbClr val="FFFFFF"/>
                </a:solidFill>
              </a:rPr>
              <a:t>Right Click on your Form1 and click Properties  </a:t>
            </a:r>
          </a:p>
          <a:p>
            <a:pPr algn="just">
              <a:lnSpc>
                <a:spcPct val="90000"/>
              </a:lnSpc>
              <a:spcAft>
                <a:spcPts val="1000"/>
              </a:spcAft>
              <a:buClr>
                <a:schemeClr val="tx1"/>
              </a:buClr>
              <a:buSzPct val="100000"/>
            </a:pPr>
            <a:r>
              <a:rPr lang="en-US" sz="2000" dirty="0">
                <a:solidFill>
                  <a:srgbClr val="92D050"/>
                </a:solidFill>
              </a:rPr>
              <a:t>b.</a:t>
            </a:r>
            <a:r>
              <a:rPr lang="en-US" sz="2000" dirty="0">
                <a:solidFill>
                  <a:srgbClr val="FFFFFF"/>
                </a:solidFill>
              </a:rPr>
              <a:t> In Properties, Find “Size” and change the values to “550, 550”</a:t>
            </a:r>
          </a:p>
          <a:p>
            <a:pPr algn="just">
              <a:lnSpc>
                <a:spcPct val="90000"/>
              </a:lnSpc>
              <a:spcAft>
                <a:spcPts val="1000"/>
              </a:spcAft>
              <a:buClr>
                <a:schemeClr val="tx1"/>
              </a:buClr>
              <a:buSzPct val="100000"/>
            </a:pPr>
            <a:endParaRPr lang="en-US" sz="2000" cap="all" dirty="0">
              <a:solidFill>
                <a:srgbClr val="FFFFFF"/>
              </a:solidFill>
            </a:endParaRPr>
          </a:p>
          <a:p>
            <a:pPr algn="just">
              <a:lnSpc>
                <a:spcPct val="90000"/>
              </a:lnSpc>
              <a:spcAft>
                <a:spcPts val="1000"/>
              </a:spcAft>
              <a:buClr>
                <a:schemeClr val="tx1"/>
              </a:buClr>
              <a:buSzPct val="100000"/>
            </a:pPr>
            <a:endParaRPr lang="en-US" sz="2000" cap="all" dirty="0">
              <a:solidFill>
                <a:srgbClr val="FFFFFF"/>
              </a:solidFill>
            </a:endParaRPr>
          </a:p>
        </p:txBody>
      </p:sp>
      <p:sp useBgFill="1">
        <p:nvSpPr>
          <p:cNvPr id="20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0" name="Straight Connector 20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6479C49-1387-41A0-B430-70A8F1F644AE}"/>
              </a:ext>
            </a:extLst>
          </p:cNvPr>
          <p:cNvPicPr>
            <a:picLocks noChangeAspect="1"/>
          </p:cNvPicPr>
          <p:nvPr/>
        </p:nvPicPr>
        <p:blipFill>
          <a:blip r:embed="rId3"/>
          <a:stretch>
            <a:fillRect/>
          </a:stretch>
        </p:blipFill>
        <p:spPr>
          <a:xfrm>
            <a:off x="6224180" y="2461464"/>
            <a:ext cx="5881337" cy="3158155"/>
          </a:xfrm>
          <a:prstGeom prst="rect">
            <a:avLst/>
          </a:prstGeom>
        </p:spPr>
      </p:pic>
      <p:sp>
        <p:nvSpPr>
          <p:cNvPr id="10" name="Rectangle 9">
            <a:extLst>
              <a:ext uri="{FF2B5EF4-FFF2-40B4-BE49-F238E27FC236}">
                <a16:creationId xmlns:a16="http://schemas.microsoft.com/office/drawing/2014/main" id="{5DC5DC80-EE41-4010-B5CA-D3998ECAB45B}"/>
              </a:ext>
            </a:extLst>
          </p:cNvPr>
          <p:cNvSpPr/>
          <p:nvPr/>
        </p:nvSpPr>
        <p:spPr>
          <a:xfrm>
            <a:off x="6417203" y="2983606"/>
            <a:ext cx="2442182" cy="1802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86E30F79-2D3E-491B-B6FA-52443CACE87C}"/>
              </a:ext>
            </a:extLst>
          </p:cNvPr>
          <p:cNvSpPr/>
          <p:nvPr/>
        </p:nvSpPr>
        <p:spPr>
          <a:xfrm>
            <a:off x="10354625" y="3971955"/>
            <a:ext cx="1314529" cy="13717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62394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1327255" y="1030288"/>
            <a:ext cx="4099947" cy="1035579"/>
          </a:xfrm>
        </p:spPr>
        <p:txBody>
          <a:bodyPr vert="horz" lIns="91440" tIns="45720" rIns="91440" bIns="45720" rtlCol="0" anchor="ctr">
            <a:normAutofit/>
          </a:bodyPr>
          <a:lstStyle/>
          <a:p>
            <a:pPr>
              <a:lnSpc>
                <a:spcPct val="90000"/>
              </a:lnSpc>
            </a:pPr>
            <a:r>
              <a:rPr lang="en-US" sz="3300"/>
              <a:t>Let’s start by creating the layout </a:t>
            </a:r>
          </a:p>
        </p:txBody>
      </p:sp>
      <p:sp>
        <p:nvSpPr>
          <p:cNvPr id="6" name="TextBox 5">
            <a:extLst>
              <a:ext uri="{FF2B5EF4-FFF2-40B4-BE49-F238E27FC236}">
                <a16:creationId xmlns:a16="http://schemas.microsoft.com/office/drawing/2014/main" id="{86AAB0C0-C8C7-4F7B-82FA-5B17E8A8C1EC}"/>
              </a:ext>
            </a:extLst>
          </p:cNvPr>
          <p:cNvSpPr txBox="1"/>
          <p:nvPr/>
        </p:nvSpPr>
        <p:spPr>
          <a:xfrm>
            <a:off x="1327255" y="2142067"/>
            <a:ext cx="4099947" cy="3649133"/>
          </a:xfrm>
          <a:prstGeom prst="rect">
            <a:avLst/>
          </a:prstGeom>
        </p:spPr>
        <p:txBody>
          <a:bodyPr vert="horz" lIns="91440" tIns="45720" rIns="91440" bIns="45720" rtlCol="0" anchor="ctr">
            <a:normAutofit/>
          </a:bodyPr>
          <a:lstStyle/>
          <a:p>
            <a:pPr>
              <a:spcAft>
                <a:spcPts val="1000"/>
              </a:spcAft>
              <a:buClr>
                <a:schemeClr val="tx1"/>
              </a:buClr>
              <a:buSzPct val="100000"/>
            </a:pPr>
            <a:r>
              <a:rPr lang="en-US" dirty="0"/>
              <a:t>5. Starting the Layout of the game :,)</a:t>
            </a:r>
          </a:p>
          <a:p>
            <a:pPr>
              <a:spcAft>
                <a:spcPts val="1000"/>
              </a:spcAft>
              <a:buClr>
                <a:schemeClr val="tx1"/>
              </a:buClr>
              <a:buSzPct val="100000"/>
            </a:pPr>
            <a:r>
              <a:rPr lang="en-US" dirty="0">
                <a:solidFill>
                  <a:srgbClr val="FF0000"/>
                </a:solidFill>
              </a:rPr>
              <a:t>a. </a:t>
            </a:r>
            <a:r>
              <a:rPr lang="en-US" dirty="0"/>
              <a:t>Go to “Toolbox” and find “</a:t>
            </a:r>
            <a:r>
              <a:rPr lang="en-US" dirty="0" err="1"/>
              <a:t>TableLayoutPanel</a:t>
            </a:r>
            <a:r>
              <a:rPr lang="en-US" dirty="0"/>
              <a:t>”</a:t>
            </a:r>
          </a:p>
          <a:p>
            <a:pPr>
              <a:spcAft>
                <a:spcPts val="1000"/>
              </a:spcAft>
              <a:buClr>
                <a:schemeClr val="tx1"/>
              </a:buClr>
              <a:buSzPct val="100000"/>
            </a:pPr>
            <a:r>
              <a:rPr lang="en-US" dirty="0">
                <a:solidFill>
                  <a:srgbClr val="92D050"/>
                </a:solidFill>
              </a:rPr>
              <a:t>b. </a:t>
            </a:r>
            <a:r>
              <a:rPr lang="en-US" dirty="0"/>
              <a:t>Click on “</a:t>
            </a:r>
            <a:r>
              <a:rPr lang="en-US" dirty="0" err="1"/>
              <a:t>TableLayoutPanel</a:t>
            </a:r>
            <a:r>
              <a:rPr lang="en-US" dirty="0"/>
              <a:t>” and Click anywhere on “Form1”</a:t>
            </a:r>
          </a:p>
          <a:p>
            <a:pPr>
              <a:spcAft>
                <a:spcPts val="1000"/>
              </a:spcAft>
              <a:buClr>
                <a:schemeClr val="tx1"/>
              </a:buClr>
              <a:buSzPct val="100000"/>
              <a:buFont typeface="Arial"/>
              <a:buChar char="•"/>
            </a:pPr>
            <a:endParaRPr lang="en-US" dirty="0"/>
          </a:p>
          <a:p>
            <a:pPr>
              <a:spcAft>
                <a:spcPts val="1000"/>
              </a:spcAft>
              <a:buClr>
                <a:schemeClr val="tx1"/>
              </a:buClr>
              <a:buSzPct val="100000"/>
              <a:buFont typeface="Arial"/>
              <a:buChar char="•"/>
            </a:pPr>
            <a:endParaRPr lang="en-US" dirty="0"/>
          </a:p>
        </p:txBody>
      </p:sp>
      <p:pic>
        <p:nvPicPr>
          <p:cNvPr id="3" name="Picture 2">
            <a:extLst>
              <a:ext uri="{FF2B5EF4-FFF2-40B4-BE49-F238E27FC236}">
                <a16:creationId xmlns:a16="http://schemas.microsoft.com/office/drawing/2014/main" id="{4083ACD0-8C3E-4F88-B724-EBFC6B31357E}"/>
              </a:ext>
            </a:extLst>
          </p:cNvPr>
          <p:cNvPicPr>
            <a:picLocks noChangeAspect="1"/>
          </p:cNvPicPr>
          <p:nvPr/>
        </p:nvPicPr>
        <p:blipFill>
          <a:blip r:embed="rId3"/>
          <a:stretch>
            <a:fillRect/>
          </a:stretch>
        </p:blipFill>
        <p:spPr>
          <a:xfrm>
            <a:off x="5853748" y="111946"/>
            <a:ext cx="5989907" cy="321957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9D8BF9C7-9AC4-4DB4-A77F-4C2B1455D6A1}"/>
              </a:ext>
            </a:extLst>
          </p:cNvPr>
          <p:cNvPicPr>
            <a:picLocks noChangeAspect="1"/>
          </p:cNvPicPr>
          <p:nvPr/>
        </p:nvPicPr>
        <p:blipFill>
          <a:blip r:embed="rId4"/>
          <a:stretch>
            <a:fillRect/>
          </a:stretch>
        </p:blipFill>
        <p:spPr>
          <a:xfrm>
            <a:off x="5853749" y="3526479"/>
            <a:ext cx="5989908" cy="321957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0" name="Rectangle 9">
            <a:extLst>
              <a:ext uri="{FF2B5EF4-FFF2-40B4-BE49-F238E27FC236}">
                <a16:creationId xmlns:a16="http://schemas.microsoft.com/office/drawing/2014/main" id="{5DC5DC80-EE41-4010-B5CA-D3998ECAB45B}"/>
              </a:ext>
            </a:extLst>
          </p:cNvPr>
          <p:cNvSpPr/>
          <p:nvPr/>
        </p:nvSpPr>
        <p:spPr>
          <a:xfrm>
            <a:off x="5853748" y="900515"/>
            <a:ext cx="1200195" cy="275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86E30F79-2D3E-491B-B6FA-52443CACE87C}"/>
              </a:ext>
            </a:extLst>
          </p:cNvPr>
          <p:cNvSpPr/>
          <p:nvPr/>
        </p:nvSpPr>
        <p:spPr>
          <a:xfrm>
            <a:off x="7378573" y="670878"/>
            <a:ext cx="422401" cy="1754397"/>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ectangle 92">
            <a:extLst>
              <a:ext uri="{FF2B5EF4-FFF2-40B4-BE49-F238E27FC236}">
                <a16:creationId xmlns:a16="http://schemas.microsoft.com/office/drawing/2014/main" id="{E3B2E02D-D0E1-4183-9306-378E97381DC7}"/>
              </a:ext>
            </a:extLst>
          </p:cNvPr>
          <p:cNvSpPr/>
          <p:nvPr/>
        </p:nvSpPr>
        <p:spPr>
          <a:xfrm>
            <a:off x="5886405" y="5431971"/>
            <a:ext cx="1380257" cy="97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ectangle: Rounded Corners 93">
            <a:extLst>
              <a:ext uri="{FF2B5EF4-FFF2-40B4-BE49-F238E27FC236}">
                <a16:creationId xmlns:a16="http://schemas.microsoft.com/office/drawing/2014/main" id="{96F7CF17-A8A9-4369-AA1A-EDCAF5679939}"/>
              </a:ext>
            </a:extLst>
          </p:cNvPr>
          <p:cNvSpPr/>
          <p:nvPr/>
        </p:nvSpPr>
        <p:spPr>
          <a:xfrm>
            <a:off x="7378574" y="4122528"/>
            <a:ext cx="422401" cy="1754397"/>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196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animBg="1"/>
      <p:bldP spid="11" grpId="0" animBg="1"/>
      <p:bldP spid="93" grpId="0" animBg="1"/>
      <p:bldP spid="9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1" name="Rectangle 20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407576" y="935298"/>
            <a:ext cx="4513792" cy="2819398"/>
          </a:xfrm>
        </p:spPr>
        <p:txBody>
          <a:bodyPr vert="horz" lIns="91440" tIns="45720" rIns="91440" bIns="45720" rtlCol="0" anchor="b">
            <a:normAutofit/>
          </a:bodyPr>
          <a:lstStyle/>
          <a:p>
            <a:pPr algn="r"/>
            <a:r>
              <a:rPr lang="en-US" sz="4800" dirty="0">
                <a:solidFill>
                  <a:srgbClr val="FFFFFF"/>
                </a:solidFill>
              </a:rPr>
              <a:t>Let’s start by creating the layout </a:t>
            </a:r>
          </a:p>
        </p:txBody>
      </p:sp>
      <p:sp>
        <p:nvSpPr>
          <p:cNvPr id="6" name="TextBox 5">
            <a:extLst>
              <a:ext uri="{FF2B5EF4-FFF2-40B4-BE49-F238E27FC236}">
                <a16:creationId xmlns:a16="http://schemas.microsoft.com/office/drawing/2014/main" id="{86AAB0C0-C8C7-4F7B-82FA-5B17E8A8C1EC}"/>
              </a:ext>
            </a:extLst>
          </p:cNvPr>
          <p:cNvSpPr txBox="1"/>
          <p:nvPr/>
        </p:nvSpPr>
        <p:spPr>
          <a:xfrm>
            <a:off x="77446" y="4089499"/>
            <a:ext cx="5288126" cy="1675013"/>
          </a:xfrm>
          <a:prstGeom prst="rect">
            <a:avLst/>
          </a:prstGeom>
        </p:spPr>
        <p:txBody>
          <a:bodyPr vert="horz" lIns="91440" tIns="45720" rIns="91440" bIns="45720" rtlCol="0" anchor="t">
            <a:normAutofit lnSpcReduction="10000"/>
          </a:bodyPr>
          <a:lstStyle/>
          <a:p>
            <a:pPr algn="just">
              <a:lnSpc>
                <a:spcPct val="90000"/>
              </a:lnSpc>
              <a:spcAft>
                <a:spcPts val="1000"/>
              </a:spcAft>
              <a:buClr>
                <a:schemeClr val="tx1"/>
              </a:buClr>
              <a:buSzPct val="100000"/>
            </a:pPr>
            <a:r>
              <a:rPr lang="en-US" sz="2000" cap="all" dirty="0">
                <a:solidFill>
                  <a:srgbClr val="FFFFFF"/>
                </a:solidFill>
              </a:rPr>
              <a:t>6. </a:t>
            </a:r>
            <a:r>
              <a:rPr lang="en-US" sz="2000" dirty="0">
                <a:solidFill>
                  <a:srgbClr val="FFFFFF"/>
                </a:solidFill>
              </a:rPr>
              <a:t>Well let’s get ready ;)</a:t>
            </a:r>
          </a:p>
          <a:p>
            <a:pPr algn="just">
              <a:lnSpc>
                <a:spcPct val="90000"/>
              </a:lnSpc>
              <a:spcAft>
                <a:spcPts val="1000"/>
              </a:spcAft>
              <a:buClr>
                <a:schemeClr val="tx1"/>
              </a:buClr>
              <a:buSzPct val="100000"/>
            </a:pPr>
            <a:r>
              <a:rPr lang="en-US" sz="2000" dirty="0">
                <a:solidFill>
                  <a:srgbClr val="FF0000"/>
                </a:solidFill>
              </a:rPr>
              <a:t>a. </a:t>
            </a:r>
            <a:r>
              <a:rPr lang="en-US" sz="2000" dirty="0">
                <a:solidFill>
                  <a:srgbClr val="FFFFFF"/>
                </a:solidFill>
              </a:rPr>
              <a:t>Once you click on “Form1” with </a:t>
            </a:r>
          </a:p>
          <a:p>
            <a:pPr algn="just">
              <a:lnSpc>
                <a:spcPct val="90000"/>
              </a:lnSpc>
              <a:spcAft>
                <a:spcPts val="1000"/>
              </a:spcAft>
              <a:buClr>
                <a:schemeClr val="tx1"/>
              </a:buClr>
              <a:buSzPct val="100000"/>
            </a:pPr>
            <a:r>
              <a:rPr lang="en-US" sz="2000" dirty="0">
                <a:solidFill>
                  <a:srgbClr val="FFFFFF"/>
                </a:solidFill>
              </a:rPr>
              <a:t>“</a:t>
            </a:r>
            <a:r>
              <a:rPr lang="en-US" sz="2000" dirty="0" err="1">
                <a:solidFill>
                  <a:srgbClr val="FFFFFF"/>
                </a:solidFill>
              </a:rPr>
              <a:t>TablePanelLayout</a:t>
            </a:r>
            <a:r>
              <a:rPr lang="en-US" sz="2000" dirty="0">
                <a:solidFill>
                  <a:srgbClr val="FFFFFF"/>
                </a:solidFill>
              </a:rPr>
              <a:t>”, that’s what you get oxo</a:t>
            </a:r>
          </a:p>
          <a:p>
            <a:pPr algn="just">
              <a:lnSpc>
                <a:spcPct val="90000"/>
              </a:lnSpc>
              <a:spcAft>
                <a:spcPts val="1000"/>
              </a:spcAft>
              <a:buClr>
                <a:schemeClr val="tx1"/>
              </a:buClr>
              <a:buSzPct val="100000"/>
            </a:pPr>
            <a:r>
              <a:rPr lang="en-US" sz="2000" dirty="0">
                <a:solidFill>
                  <a:srgbClr val="92D050"/>
                </a:solidFill>
              </a:rPr>
              <a:t>b.</a:t>
            </a:r>
            <a:r>
              <a:rPr lang="en-US" sz="2000" dirty="0">
                <a:solidFill>
                  <a:srgbClr val="FFFFFF"/>
                </a:solidFill>
              </a:rPr>
              <a:t> Now click on “Edit Rows and Columns…”</a:t>
            </a:r>
          </a:p>
          <a:p>
            <a:pPr algn="just">
              <a:lnSpc>
                <a:spcPct val="90000"/>
              </a:lnSpc>
              <a:spcAft>
                <a:spcPts val="1000"/>
              </a:spcAft>
              <a:buClr>
                <a:schemeClr val="tx1"/>
              </a:buClr>
              <a:buSzPct val="100000"/>
            </a:pPr>
            <a:endParaRPr lang="en-US" sz="2000" cap="all" dirty="0">
              <a:solidFill>
                <a:srgbClr val="FFFFFF"/>
              </a:solidFill>
            </a:endParaRPr>
          </a:p>
          <a:p>
            <a:pPr algn="just">
              <a:lnSpc>
                <a:spcPct val="90000"/>
              </a:lnSpc>
              <a:spcAft>
                <a:spcPts val="1000"/>
              </a:spcAft>
              <a:buClr>
                <a:schemeClr val="tx1"/>
              </a:buClr>
              <a:buSzPct val="100000"/>
            </a:pPr>
            <a:endParaRPr lang="en-US" sz="2000" cap="all" dirty="0">
              <a:solidFill>
                <a:srgbClr val="FFFFFF"/>
              </a:solidFill>
            </a:endParaRPr>
          </a:p>
        </p:txBody>
      </p:sp>
      <p:sp useBgFill="1">
        <p:nvSpPr>
          <p:cNvPr id="20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0" name="Straight Connector 20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75C3A75A-A24C-41F6-80E6-6691D9181393}"/>
              </a:ext>
            </a:extLst>
          </p:cNvPr>
          <p:cNvPicPr>
            <a:picLocks noChangeAspect="1"/>
          </p:cNvPicPr>
          <p:nvPr/>
        </p:nvPicPr>
        <p:blipFill>
          <a:blip r:embed="rId3"/>
          <a:stretch>
            <a:fillRect/>
          </a:stretch>
        </p:blipFill>
        <p:spPr>
          <a:xfrm>
            <a:off x="6301536" y="2384339"/>
            <a:ext cx="5774214" cy="3247996"/>
          </a:xfrm>
          <a:prstGeom prst="rect">
            <a:avLst/>
          </a:prstGeom>
        </p:spPr>
      </p:pic>
      <p:sp>
        <p:nvSpPr>
          <p:cNvPr id="4" name="Rectangle: Rounded Corners 3">
            <a:extLst>
              <a:ext uri="{FF2B5EF4-FFF2-40B4-BE49-F238E27FC236}">
                <a16:creationId xmlns:a16="http://schemas.microsoft.com/office/drawing/2014/main" id="{58553F93-A58A-4F94-9FAA-225ADAF20851}"/>
              </a:ext>
            </a:extLst>
          </p:cNvPr>
          <p:cNvSpPr/>
          <p:nvPr/>
        </p:nvSpPr>
        <p:spPr>
          <a:xfrm>
            <a:off x="7803299" y="3249464"/>
            <a:ext cx="1463531" cy="82418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ectangle: Rounded Corners 92">
            <a:extLst>
              <a:ext uri="{FF2B5EF4-FFF2-40B4-BE49-F238E27FC236}">
                <a16:creationId xmlns:a16="http://schemas.microsoft.com/office/drawing/2014/main" id="{0F142683-D6AE-483D-9898-C2EF4E3C7FB1}"/>
              </a:ext>
            </a:extLst>
          </p:cNvPr>
          <p:cNvSpPr/>
          <p:nvPr/>
        </p:nvSpPr>
        <p:spPr>
          <a:xfrm>
            <a:off x="8407041" y="3788159"/>
            <a:ext cx="729127" cy="136958"/>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25983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animBg="1"/>
      <p:bldP spid="9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1327255" y="1030288"/>
            <a:ext cx="4099947" cy="1035579"/>
          </a:xfrm>
        </p:spPr>
        <p:txBody>
          <a:bodyPr vert="horz" lIns="91440" tIns="45720" rIns="91440" bIns="45720" rtlCol="0" anchor="ctr">
            <a:normAutofit/>
          </a:bodyPr>
          <a:lstStyle/>
          <a:p>
            <a:pPr>
              <a:lnSpc>
                <a:spcPct val="90000"/>
              </a:lnSpc>
            </a:pPr>
            <a:r>
              <a:rPr lang="en-US" sz="3300"/>
              <a:t>Let’s start by creating the layout </a:t>
            </a:r>
          </a:p>
        </p:txBody>
      </p:sp>
      <p:sp>
        <p:nvSpPr>
          <p:cNvPr id="6" name="TextBox 5">
            <a:extLst>
              <a:ext uri="{FF2B5EF4-FFF2-40B4-BE49-F238E27FC236}">
                <a16:creationId xmlns:a16="http://schemas.microsoft.com/office/drawing/2014/main" id="{86AAB0C0-C8C7-4F7B-82FA-5B17E8A8C1EC}"/>
              </a:ext>
            </a:extLst>
          </p:cNvPr>
          <p:cNvSpPr txBox="1"/>
          <p:nvPr/>
        </p:nvSpPr>
        <p:spPr>
          <a:xfrm>
            <a:off x="1327255" y="2142067"/>
            <a:ext cx="4292495" cy="3649133"/>
          </a:xfrm>
          <a:prstGeom prst="rect">
            <a:avLst/>
          </a:prstGeom>
        </p:spPr>
        <p:txBody>
          <a:bodyPr vert="horz" lIns="91440" tIns="45720" rIns="91440" bIns="45720" rtlCol="0" anchor="ctr">
            <a:normAutofit/>
          </a:bodyPr>
          <a:lstStyle/>
          <a:p>
            <a:pPr>
              <a:spcAft>
                <a:spcPts val="1000"/>
              </a:spcAft>
              <a:buClr>
                <a:schemeClr val="tx1"/>
              </a:buClr>
              <a:buSzPct val="100000"/>
            </a:pPr>
            <a:r>
              <a:rPr lang="en-US" dirty="0"/>
              <a:t>7. Watch and learn (Do the same thing for Rows and Columns) </a:t>
            </a:r>
            <a:r>
              <a:rPr lang="en-US" dirty="0" err="1"/>
              <a:t>xD</a:t>
            </a:r>
            <a:endParaRPr lang="en-US" dirty="0"/>
          </a:p>
          <a:p>
            <a:pPr>
              <a:spcAft>
                <a:spcPts val="1000"/>
              </a:spcAft>
              <a:buClr>
                <a:schemeClr val="tx1"/>
              </a:buClr>
              <a:buSzPct val="100000"/>
            </a:pPr>
            <a:r>
              <a:rPr lang="en-US" dirty="0">
                <a:solidFill>
                  <a:srgbClr val="FF0000"/>
                </a:solidFill>
              </a:rPr>
              <a:t>a. </a:t>
            </a:r>
            <a:r>
              <a:rPr lang="en-US" dirty="0"/>
              <a:t>Add two more Columns/Rows </a:t>
            </a:r>
          </a:p>
          <a:p>
            <a:pPr>
              <a:spcAft>
                <a:spcPts val="1000"/>
              </a:spcAft>
              <a:buClr>
                <a:schemeClr val="tx1"/>
              </a:buClr>
              <a:buSzPct val="100000"/>
            </a:pPr>
            <a:r>
              <a:rPr lang="en-US" dirty="0">
                <a:solidFill>
                  <a:srgbClr val="92D050"/>
                </a:solidFill>
              </a:rPr>
              <a:t>b. </a:t>
            </a:r>
            <a:r>
              <a:rPr lang="en-US" dirty="0"/>
              <a:t>Select all Columns/Rows</a:t>
            </a:r>
          </a:p>
          <a:p>
            <a:pPr>
              <a:spcAft>
                <a:spcPts val="1000"/>
              </a:spcAft>
              <a:buClr>
                <a:schemeClr val="tx1"/>
              </a:buClr>
              <a:buSzPct val="100000"/>
            </a:pPr>
            <a:r>
              <a:rPr lang="en-US" dirty="0">
                <a:solidFill>
                  <a:srgbClr val="00B0F0"/>
                </a:solidFill>
              </a:rPr>
              <a:t>c. </a:t>
            </a:r>
            <a:r>
              <a:rPr lang="en-US" dirty="0"/>
              <a:t>Click “Percent” and adjust the size to 25%</a:t>
            </a:r>
          </a:p>
          <a:p>
            <a:pPr>
              <a:spcAft>
                <a:spcPts val="1000"/>
              </a:spcAft>
              <a:buClr>
                <a:schemeClr val="tx1"/>
              </a:buClr>
              <a:buSzPct val="100000"/>
            </a:pPr>
            <a:r>
              <a:rPr lang="en-US" dirty="0"/>
              <a:t>And just click “Ok”</a:t>
            </a:r>
          </a:p>
          <a:p>
            <a:pPr>
              <a:spcAft>
                <a:spcPts val="1000"/>
              </a:spcAft>
              <a:buClr>
                <a:schemeClr val="tx1"/>
              </a:buClr>
              <a:buSzPct val="100000"/>
              <a:buFont typeface="Arial"/>
              <a:buChar char="•"/>
            </a:pPr>
            <a:endParaRPr lang="en-US" dirty="0"/>
          </a:p>
          <a:p>
            <a:pPr>
              <a:spcAft>
                <a:spcPts val="1000"/>
              </a:spcAft>
              <a:buClr>
                <a:schemeClr val="tx1"/>
              </a:buClr>
              <a:buSzPct val="100000"/>
              <a:buFont typeface="Arial"/>
              <a:buChar char="•"/>
            </a:pPr>
            <a:endParaRPr lang="en-US" dirty="0"/>
          </a:p>
        </p:txBody>
      </p:sp>
      <p:pic>
        <p:nvPicPr>
          <p:cNvPr id="7" name="Picture 6">
            <a:extLst>
              <a:ext uri="{FF2B5EF4-FFF2-40B4-BE49-F238E27FC236}">
                <a16:creationId xmlns:a16="http://schemas.microsoft.com/office/drawing/2014/main" id="{53C32FCA-8D22-4D8C-8524-F4DEB8B51183}"/>
              </a:ext>
            </a:extLst>
          </p:cNvPr>
          <p:cNvPicPr>
            <a:picLocks noChangeAspect="1"/>
          </p:cNvPicPr>
          <p:nvPr/>
        </p:nvPicPr>
        <p:blipFill>
          <a:blip r:embed="rId3"/>
          <a:stretch>
            <a:fillRect/>
          </a:stretch>
        </p:blipFill>
        <p:spPr>
          <a:xfrm>
            <a:off x="6414616" y="3428400"/>
            <a:ext cx="4361423" cy="333648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3B3D644C-4DDA-4D5D-96A3-E1B984067855}"/>
              </a:ext>
            </a:extLst>
          </p:cNvPr>
          <p:cNvPicPr>
            <a:picLocks noChangeAspect="1"/>
          </p:cNvPicPr>
          <p:nvPr/>
        </p:nvPicPr>
        <p:blipFill>
          <a:blip r:embed="rId4"/>
          <a:stretch>
            <a:fillRect/>
          </a:stretch>
        </p:blipFill>
        <p:spPr>
          <a:xfrm>
            <a:off x="6415400" y="93111"/>
            <a:ext cx="4360639" cy="333588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Rectangle: Rounded Corners 8">
            <a:extLst>
              <a:ext uri="{FF2B5EF4-FFF2-40B4-BE49-F238E27FC236}">
                <a16:creationId xmlns:a16="http://schemas.microsoft.com/office/drawing/2014/main" id="{4E7E691D-59D1-49C2-9A15-5C26C2093725}"/>
              </a:ext>
            </a:extLst>
          </p:cNvPr>
          <p:cNvSpPr/>
          <p:nvPr/>
        </p:nvSpPr>
        <p:spPr>
          <a:xfrm>
            <a:off x="6469524" y="2857500"/>
            <a:ext cx="590551" cy="247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02AC530F-D155-4CB9-996C-DBB02F568AE7}"/>
              </a:ext>
            </a:extLst>
          </p:cNvPr>
          <p:cNvSpPr/>
          <p:nvPr/>
        </p:nvSpPr>
        <p:spPr>
          <a:xfrm>
            <a:off x="6469524" y="6192789"/>
            <a:ext cx="590551" cy="247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AEE165CF-1383-4BD1-97FF-994BC8E80BB1}"/>
              </a:ext>
            </a:extLst>
          </p:cNvPr>
          <p:cNvSpPr/>
          <p:nvPr/>
        </p:nvSpPr>
        <p:spPr>
          <a:xfrm>
            <a:off x="6536199" y="942206"/>
            <a:ext cx="998076" cy="3150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3EC75F39-A5A8-4292-B80D-5701A330725A}"/>
              </a:ext>
            </a:extLst>
          </p:cNvPr>
          <p:cNvSpPr/>
          <p:nvPr/>
        </p:nvSpPr>
        <p:spPr>
          <a:xfrm>
            <a:off x="6479049" y="4278095"/>
            <a:ext cx="1055226" cy="3144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1325D20E-4673-4966-B49A-3C32C4FAB482}"/>
              </a:ext>
            </a:extLst>
          </p:cNvPr>
          <p:cNvSpPr/>
          <p:nvPr/>
        </p:nvSpPr>
        <p:spPr>
          <a:xfrm>
            <a:off x="6519198" y="703480"/>
            <a:ext cx="2262851" cy="552619"/>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Rounded Corners 17">
            <a:extLst>
              <a:ext uri="{FF2B5EF4-FFF2-40B4-BE49-F238E27FC236}">
                <a16:creationId xmlns:a16="http://schemas.microsoft.com/office/drawing/2014/main" id="{295E6953-1D53-4231-936E-DFF38DA5D354}"/>
              </a:ext>
            </a:extLst>
          </p:cNvPr>
          <p:cNvSpPr/>
          <p:nvPr/>
        </p:nvSpPr>
        <p:spPr>
          <a:xfrm>
            <a:off x="6469524" y="4019888"/>
            <a:ext cx="2262851" cy="552619"/>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5BE16E7F-FB9A-4E20-84DB-6BD72BD8BBDA}"/>
              </a:ext>
            </a:extLst>
          </p:cNvPr>
          <p:cNvSpPr/>
          <p:nvPr/>
        </p:nvSpPr>
        <p:spPr>
          <a:xfrm>
            <a:off x="8866278" y="4034260"/>
            <a:ext cx="1611222" cy="24383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139A9D8D-E811-460F-A8F5-227157C88E5C}"/>
              </a:ext>
            </a:extLst>
          </p:cNvPr>
          <p:cNvSpPr/>
          <p:nvPr/>
        </p:nvSpPr>
        <p:spPr>
          <a:xfrm>
            <a:off x="8866278" y="703480"/>
            <a:ext cx="1611222" cy="24383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1005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animBg="1"/>
      <p:bldP spid="14" grpId="0" animBg="1"/>
      <p:bldP spid="15" grpId="0" animBg="1"/>
      <p:bldP spid="16" grpId="0" animBg="1"/>
      <p:bldP spid="17"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1" name="Rectangle 200">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03" name="Picture 202">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CBB740AA-2300-4280-9D10-BC22F9C872D4}"/>
              </a:ext>
            </a:extLst>
          </p:cNvPr>
          <p:cNvSpPr>
            <a:spLocks noGrp="1"/>
          </p:cNvSpPr>
          <p:nvPr>
            <p:ph type="title"/>
          </p:nvPr>
        </p:nvSpPr>
        <p:spPr>
          <a:xfrm>
            <a:off x="407576" y="935298"/>
            <a:ext cx="4513792" cy="2819398"/>
          </a:xfrm>
        </p:spPr>
        <p:txBody>
          <a:bodyPr vert="horz" lIns="91440" tIns="45720" rIns="91440" bIns="45720" rtlCol="0" anchor="b">
            <a:normAutofit/>
          </a:bodyPr>
          <a:lstStyle/>
          <a:p>
            <a:pPr algn="r"/>
            <a:r>
              <a:rPr lang="en-US" sz="4800" dirty="0">
                <a:solidFill>
                  <a:srgbClr val="FFFFFF"/>
                </a:solidFill>
              </a:rPr>
              <a:t>Let’s start by creating the layout </a:t>
            </a:r>
          </a:p>
        </p:txBody>
      </p:sp>
      <p:sp>
        <p:nvSpPr>
          <p:cNvPr id="6" name="TextBox 5">
            <a:extLst>
              <a:ext uri="{FF2B5EF4-FFF2-40B4-BE49-F238E27FC236}">
                <a16:creationId xmlns:a16="http://schemas.microsoft.com/office/drawing/2014/main" id="{86AAB0C0-C8C7-4F7B-82FA-5B17E8A8C1EC}"/>
              </a:ext>
            </a:extLst>
          </p:cNvPr>
          <p:cNvSpPr txBox="1"/>
          <p:nvPr/>
        </p:nvSpPr>
        <p:spPr>
          <a:xfrm>
            <a:off x="333936" y="4817592"/>
            <a:ext cx="5288126" cy="1675013"/>
          </a:xfrm>
          <a:prstGeom prst="rect">
            <a:avLst/>
          </a:prstGeom>
        </p:spPr>
        <p:txBody>
          <a:bodyPr vert="horz" lIns="91440" tIns="45720" rIns="91440" bIns="45720" rtlCol="0" anchor="t">
            <a:normAutofit fontScale="92500" lnSpcReduction="20000"/>
          </a:bodyPr>
          <a:lstStyle/>
          <a:p>
            <a:pPr algn="just">
              <a:lnSpc>
                <a:spcPct val="90000"/>
              </a:lnSpc>
              <a:spcAft>
                <a:spcPts val="1000"/>
              </a:spcAft>
              <a:buClr>
                <a:schemeClr val="tx1"/>
              </a:buClr>
              <a:buSzPct val="100000"/>
            </a:pPr>
            <a:r>
              <a:rPr lang="en-US" sz="2000" cap="all" dirty="0">
                <a:solidFill>
                  <a:srgbClr val="FFFFFF"/>
                </a:solidFill>
              </a:rPr>
              <a:t>8. </a:t>
            </a:r>
            <a:r>
              <a:rPr lang="en-US" sz="2000" dirty="0">
                <a:solidFill>
                  <a:srgbClr val="FFFFFF"/>
                </a:solidFill>
              </a:rPr>
              <a:t>Well Blueprint complete @_@</a:t>
            </a:r>
          </a:p>
          <a:p>
            <a:pPr algn="just">
              <a:lnSpc>
                <a:spcPct val="90000"/>
              </a:lnSpc>
              <a:spcAft>
                <a:spcPts val="1000"/>
              </a:spcAft>
              <a:buClr>
                <a:schemeClr val="tx1"/>
              </a:buClr>
              <a:buSzPct val="100000"/>
            </a:pPr>
            <a:r>
              <a:rPr lang="en-US" sz="2000" dirty="0">
                <a:solidFill>
                  <a:srgbClr val="FF0000"/>
                </a:solidFill>
              </a:rPr>
              <a:t>a. </a:t>
            </a:r>
            <a:r>
              <a:rPr lang="en-US" sz="2000" dirty="0">
                <a:solidFill>
                  <a:srgbClr val="FFFFFF"/>
                </a:solidFill>
              </a:rPr>
              <a:t>Go to the Properties of our “tableLayoutPanel1” </a:t>
            </a:r>
          </a:p>
          <a:p>
            <a:pPr algn="just">
              <a:lnSpc>
                <a:spcPct val="90000"/>
              </a:lnSpc>
              <a:spcAft>
                <a:spcPts val="1000"/>
              </a:spcAft>
              <a:buClr>
                <a:schemeClr val="tx1"/>
              </a:buClr>
              <a:buSzPct val="100000"/>
            </a:pPr>
            <a:r>
              <a:rPr lang="en-US" sz="2000" dirty="0">
                <a:solidFill>
                  <a:srgbClr val="FFFFFF"/>
                </a:solidFill>
              </a:rPr>
              <a:t>and find “Dock” then click on the rectangle in the center</a:t>
            </a:r>
          </a:p>
          <a:p>
            <a:pPr algn="just">
              <a:lnSpc>
                <a:spcPct val="90000"/>
              </a:lnSpc>
              <a:spcAft>
                <a:spcPts val="1000"/>
              </a:spcAft>
              <a:buClr>
                <a:schemeClr val="tx1"/>
              </a:buClr>
              <a:buSzPct val="100000"/>
            </a:pPr>
            <a:r>
              <a:rPr lang="en-US" sz="2000" dirty="0">
                <a:solidFill>
                  <a:srgbClr val="92D050"/>
                </a:solidFill>
              </a:rPr>
              <a:t>b.</a:t>
            </a:r>
            <a:r>
              <a:rPr lang="en-US" sz="2000" dirty="0">
                <a:solidFill>
                  <a:srgbClr val="FFFFFF"/>
                </a:solidFill>
              </a:rPr>
              <a:t> Result after “Dock” step looks like that</a:t>
            </a:r>
          </a:p>
          <a:p>
            <a:pPr algn="just">
              <a:lnSpc>
                <a:spcPct val="90000"/>
              </a:lnSpc>
              <a:spcAft>
                <a:spcPts val="1000"/>
              </a:spcAft>
              <a:buClr>
                <a:schemeClr val="tx1"/>
              </a:buClr>
              <a:buSzPct val="100000"/>
            </a:pPr>
            <a:endParaRPr lang="en-US" sz="2000" cap="all" dirty="0">
              <a:solidFill>
                <a:srgbClr val="FFFFFF"/>
              </a:solidFill>
            </a:endParaRPr>
          </a:p>
          <a:p>
            <a:pPr algn="just">
              <a:lnSpc>
                <a:spcPct val="90000"/>
              </a:lnSpc>
              <a:spcAft>
                <a:spcPts val="1000"/>
              </a:spcAft>
              <a:buClr>
                <a:schemeClr val="tx1"/>
              </a:buClr>
              <a:buSzPct val="100000"/>
            </a:pPr>
            <a:endParaRPr lang="en-US" sz="2000" cap="all" dirty="0">
              <a:solidFill>
                <a:srgbClr val="FFFFFF"/>
              </a:solidFill>
            </a:endParaRPr>
          </a:p>
        </p:txBody>
      </p:sp>
      <p:sp useBgFill="1">
        <p:nvSpPr>
          <p:cNvPr id="205"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7"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0" name="Straight Connector 209">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C75BC9AD-2FF1-4DCB-9C08-DEC22308D166}"/>
              </a:ext>
            </a:extLst>
          </p:cNvPr>
          <p:cNvPicPr>
            <a:picLocks noChangeAspect="1"/>
          </p:cNvPicPr>
          <p:nvPr/>
        </p:nvPicPr>
        <p:blipFill>
          <a:blip r:embed="rId3"/>
          <a:stretch>
            <a:fillRect/>
          </a:stretch>
        </p:blipFill>
        <p:spPr>
          <a:xfrm>
            <a:off x="6273265" y="2410564"/>
            <a:ext cx="5796686" cy="3260636"/>
          </a:xfrm>
          <a:prstGeom prst="rect">
            <a:avLst/>
          </a:prstGeom>
        </p:spPr>
      </p:pic>
      <p:sp>
        <p:nvSpPr>
          <p:cNvPr id="4" name="Rectangle: Rounded Corners 3">
            <a:extLst>
              <a:ext uri="{FF2B5EF4-FFF2-40B4-BE49-F238E27FC236}">
                <a16:creationId xmlns:a16="http://schemas.microsoft.com/office/drawing/2014/main" id="{58553F93-A58A-4F94-9FAA-225ADAF20851}"/>
              </a:ext>
            </a:extLst>
          </p:cNvPr>
          <p:cNvSpPr/>
          <p:nvPr/>
        </p:nvSpPr>
        <p:spPr>
          <a:xfrm>
            <a:off x="10393215" y="3914856"/>
            <a:ext cx="1463531" cy="82418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ectangle: Rounded Corners 92">
            <a:extLst>
              <a:ext uri="{FF2B5EF4-FFF2-40B4-BE49-F238E27FC236}">
                <a16:creationId xmlns:a16="http://schemas.microsoft.com/office/drawing/2014/main" id="{0F142683-D6AE-483D-9898-C2EF4E3C7FB1}"/>
              </a:ext>
            </a:extLst>
          </p:cNvPr>
          <p:cNvSpPr/>
          <p:nvPr/>
        </p:nvSpPr>
        <p:spPr>
          <a:xfrm>
            <a:off x="6451759" y="2883227"/>
            <a:ext cx="1740633" cy="1855812"/>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475845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animBg="1"/>
      <p:bldP spid="9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46</TotalTime>
  <Words>3069</Words>
  <Application>Microsoft Office PowerPoint</Application>
  <PresentationFormat>Widescreen</PresentationFormat>
  <Paragraphs>235</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Celestial</vt:lpstr>
      <vt:lpstr>Memory Game \(^-^)/ (Programming Class 06/03/2020)</vt:lpstr>
      <vt:lpstr>Let’s start by creating the layout </vt:lpstr>
      <vt:lpstr>Let’s start by creating the layout </vt:lpstr>
      <vt:lpstr>Let’s start by creating the layout </vt:lpstr>
      <vt:lpstr>Let’s start by creating the layout </vt:lpstr>
      <vt:lpstr>Let’s start by creating the layout </vt:lpstr>
      <vt:lpstr>Let’s start by creating the layout </vt:lpstr>
      <vt:lpstr>Let’s start by creating the layout </vt:lpstr>
      <vt:lpstr>Let’s start by creating the layout </vt:lpstr>
      <vt:lpstr>Let’s start by creating the layout </vt:lpstr>
      <vt:lpstr>Let’s start by creating the layout </vt:lpstr>
      <vt:lpstr>The Result should look like this !</vt:lpstr>
      <vt:lpstr>Now Serious Business, the code T-T</vt:lpstr>
      <vt:lpstr>Now Serious Business, the code T-T</vt:lpstr>
      <vt:lpstr>Now Serious Business, the code T-T</vt:lpstr>
      <vt:lpstr>Now Serious Business, the code T-T</vt:lpstr>
      <vt:lpstr>Now Serious Business, the code T-T</vt:lpstr>
      <vt:lpstr>Now Serious Business, the code T-T</vt:lpstr>
      <vt:lpstr>Now Serious Business, the code T-T</vt:lpstr>
      <vt:lpstr>Now Serious Business, the code T-T</vt:lpstr>
      <vt:lpstr>The Result should look like this When running the app at this point!</vt:lpstr>
      <vt:lpstr>Now Serious Business, the code T-T (Continue)</vt:lpstr>
      <vt:lpstr>Now Serious Business, the code T-T (Continue)</vt:lpstr>
      <vt:lpstr>Now Serious Business, the code T-T (Continue)</vt:lpstr>
      <vt:lpstr>Now Serious Business, the code T-T (Continue)</vt:lpstr>
      <vt:lpstr>Now Serious Business, the code T-T (Continue)</vt:lpstr>
      <vt:lpstr>Now Serious Business, the code T-T (Continue)</vt:lpstr>
      <vt:lpstr>Now Serious Business, the code T-T (Continue)</vt:lpstr>
      <vt:lpstr>Now Serious Business, the code T-T (Continue)</vt:lpstr>
      <vt:lpstr>The Result should be similar to this xD  Congrats we have completed the exercise :D</vt:lpstr>
      <vt:lpstr>Questions?</vt:lpstr>
      <vt:lpstr>Thank you very much for your time &lt;(_ _)&gt;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Game \(^-^)/ (Programming Class 06/03/2020)</dc:title>
  <dc:creator>Lilas Guan</dc:creator>
  <cp:lastModifiedBy>Lilas Guan</cp:lastModifiedBy>
  <cp:revision>10</cp:revision>
  <dcterms:created xsi:type="dcterms:W3CDTF">2020-03-07T12:36:16Z</dcterms:created>
  <dcterms:modified xsi:type="dcterms:W3CDTF">2020-03-07T18:40:24Z</dcterms:modified>
</cp:coreProperties>
</file>